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7" r:id="rId3"/>
    <p:sldId id="268" r:id="rId4"/>
    <p:sldId id="256" r:id="rId5"/>
    <p:sldId id="271" r:id="rId6"/>
    <p:sldId id="270" r:id="rId7"/>
    <p:sldId id="272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6" r:id="rId16"/>
    <p:sldId id="265" r:id="rId17"/>
    <p:sldId id="264" r:id="rId18"/>
    <p:sldId id="269" r:id="rId19"/>
    <p:sldId id="273" r:id="rId20"/>
    <p:sldId id="274" r:id="rId21"/>
    <p:sldId id="275" r:id="rId22"/>
    <p:sldId id="276" r:id="rId23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HISTORICO2\PAMCOPIA8\COPJLABAIEL\Seguridad%20ciudadana%2021\Datos%2021\Seguridad%20ciudadana%20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HISTORICO2\PAMCOPIA8\COPJLABAIEL\Seguridad%20ciudadana%2021\Datos%2021\Seguridad%20ciudadana%2020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EVOLUCION CRIMINALIDAD PM POR MESES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comparativa!$A$19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comparativa!$B$18:$M$18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comparativa!$B$19:$M$19</c:f>
              <c:numCache>
                <c:formatCode>General</c:formatCode>
                <c:ptCount val="12"/>
                <c:pt idx="0">
                  <c:v>390</c:v>
                </c:pt>
                <c:pt idx="1">
                  <c:v>351</c:v>
                </c:pt>
                <c:pt idx="2">
                  <c:v>457</c:v>
                </c:pt>
                <c:pt idx="3">
                  <c:v>385</c:v>
                </c:pt>
                <c:pt idx="4">
                  <c:v>453</c:v>
                </c:pt>
                <c:pt idx="5">
                  <c:v>392</c:v>
                </c:pt>
                <c:pt idx="6">
                  <c:v>828</c:v>
                </c:pt>
                <c:pt idx="7">
                  <c:v>385</c:v>
                </c:pt>
                <c:pt idx="8">
                  <c:v>498</c:v>
                </c:pt>
                <c:pt idx="9">
                  <c:v>436</c:v>
                </c:pt>
                <c:pt idx="10">
                  <c:v>409</c:v>
                </c:pt>
                <c:pt idx="11">
                  <c:v>457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3C-4713-8FEA-855360460D79}"/>
            </c:ext>
          </c:extLst>
        </c:ser>
        <c:ser>
          <c:idx val="1"/>
          <c:order val="1"/>
          <c:tx>
            <c:strRef>
              <c:f>comparativa!$A$20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comparativa!$B$18:$M$18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comparativa!$B$20:$M$20</c:f>
              <c:numCache>
                <c:formatCode>General</c:formatCode>
                <c:ptCount val="12"/>
                <c:pt idx="0">
                  <c:v>411</c:v>
                </c:pt>
                <c:pt idx="1">
                  <c:v>368</c:v>
                </c:pt>
                <c:pt idx="2">
                  <c:v>462</c:v>
                </c:pt>
                <c:pt idx="3">
                  <c:v>383</c:v>
                </c:pt>
                <c:pt idx="4">
                  <c:v>503</c:v>
                </c:pt>
                <c:pt idx="5">
                  <c:v>442</c:v>
                </c:pt>
                <c:pt idx="6">
                  <c:v>918</c:v>
                </c:pt>
                <c:pt idx="7">
                  <c:v>458</c:v>
                </c:pt>
                <c:pt idx="8">
                  <c:v>426</c:v>
                </c:pt>
                <c:pt idx="9">
                  <c:v>452</c:v>
                </c:pt>
                <c:pt idx="10">
                  <c:v>450</c:v>
                </c:pt>
                <c:pt idx="11">
                  <c:v>467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3C-4713-8FEA-855360460D79}"/>
            </c:ext>
          </c:extLst>
        </c:ser>
        <c:ser>
          <c:idx val="2"/>
          <c:order val="2"/>
          <c:tx>
            <c:strRef>
              <c:f>comparativa!$A$21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comparativa!$B$18:$M$18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comparativa!$B$21:$M$21</c:f>
              <c:numCache>
                <c:formatCode>General</c:formatCode>
                <c:ptCount val="12"/>
                <c:pt idx="0">
                  <c:v>513</c:v>
                </c:pt>
                <c:pt idx="1">
                  <c:v>456</c:v>
                </c:pt>
                <c:pt idx="2">
                  <c:v>285</c:v>
                </c:pt>
                <c:pt idx="3">
                  <c:v>138</c:v>
                </c:pt>
                <c:pt idx="4">
                  <c:v>276</c:v>
                </c:pt>
                <c:pt idx="5">
                  <c:v>346</c:v>
                </c:pt>
                <c:pt idx="6">
                  <c:v>492</c:v>
                </c:pt>
                <c:pt idx="7">
                  <c:v>390</c:v>
                </c:pt>
                <c:pt idx="8">
                  <c:v>388</c:v>
                </c:pt>
                <c:pt idx="9">
                  <c:v>393</c:v>
                </c:pt>
                <c:pt idx="10">
                  <c:v>353</c:v>
                </c:pt>
                <c:pt idx="11">
                  <c:v>363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3C-4713-8FEA-855360460D79}"/>
            </c:ext>
          </c:extLst>
        </c:ser>
        <c:ser>
          <c:idx val="3"/>
          <c:order val="3"/>
          <c:tx>
            <c:strRef>
              <c:f>comparativa!$A$22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comparativa!$B$18:$M$18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comparativa!$B$22:$M$22</c:f>
              <c:numCache>
                <c:formatCode>General</c:formatCode>
                <c:ptCount val="12"/>
                <c:pt idx="0">
                  <c:v>309</c:v>
                </c:pt>
                <c:pt idx="1">
                  <c:v>323</c:v>
                </c:pt>
                <c:pt idx="2">
                  <c:v>402</c:v>
                </c:pt>
                <c:pt idx="3">
                  <c:v>348</c:v>
                </c:pt>
                <c:pt idx="4">
                  <c:v>414</c:v>
                </c:pt>
                <c:pt idx="5">
                  <c:v>541</c:v>
                </c:pt>
                <c:pt idx="6">
                  <c:v>465</c:v>
                </c:pt>
                <c:pt idx="7">
                  <c:v>400</c:v>
                </c:pt>
                <c:pt idx="8">
                  <c:v>424</c:v>
                </c:pt>
                <c:pt idx="9">
                  <c:v>517</c:v>
                </c:pt>
                <c:pt idx="10">
                  <c:v>504</c:v>
                </c:pt>
                <c:pt idx="11">
                  <c:v>457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03C-4713-8FEA-855360460D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9315080"/>
        <c:axId val="369313440"/>
      </c:lineChart>
      <c:catAx>
        <c:axId val="369315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9313440"/>
        <c:crosses val="autoZero"/>
        <c:auto val="1"/>
        <c:lblAlgn val="ctr"/>
        <c:lblOffset val="100"/>
        <c:noMultiLvlLbl val="0"/>
      </c:catAx>
      <c:valAx>
        <c:axId val="369313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9315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EVOLUCIONCRIMINALIDAD</a:t>
            </a:r>
            <a:r>
              <a:rPr lang="en-US" baseline="0"/>
              <a:t> TODAS POLICIAS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7.7719976031706495E-2"/>
          <c:y val="0.10066062495491093"/>
          <c:w val="0.89321598888090881"/>
          <c:h val="0.72429478749009968"/>
        </c:manualLayout>
      </c:layout>
      <c:lineChart>
        <c:grouping val="standard"/>
        <c:varyColors val="0"/>
        <c:ser>
          <c:idx val="0"/>
          <c:order val="0"/>
          <c:tx>
            <c:strRef>
              <c:f>comparativa!$A$6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comparativa!$B$5:$M$5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comparativa!$B$6:$M$6</c:f>
              <c:numCache>
                <c:formatCode>General</c:formatCode>
                <c:ptCount val="12"/>
                <c:pt idx="0">
                  <c:v>845</c:v>
                </c:pt>
                <c:pt idx="1">
                  <c:v>819</c:v>
                </c:pt>
                <c:pt idx="2">
                  <c:v>939</c:v>
                </c:pt>
                <c:pt idx="3">
                  <c:v>838</c:v>
                </c:pt>
                <c:pt idx="4">
                  <c:v>945</c:v>
                </c:pt>
                <c:pt idx="5">
                  <c:v>842</c:v>
                </c:pt>
                <c:pt idx="6">
                  <c:v>2455</c:v>
                </c:pt>
                <c:pt idx="7">
                  <c:v>907</c:v>
                </c:pt>
                <c:pt idx="8">
                  <c:v>1015</c:v>
                </c:pt>
                <c:pt idx="9">
                  <c:v>967</c:v>
                </c:pt>
                <c:pt idx="10">
                  <c:v>949</c:v>
                </c:pt>
                <c:pt idx="11">
                  <c:v>987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5C-41D8-AE13-E41FB854F6D9}"/>
            </c:ext>
          </c:extLst>
        </c:ser>
        <c:ser>
          <c:idx val="1"/>
          <c:order val="1"/>
          <c:tx>
            <c:strRef>
              <c:f>comparativa!$A$7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comparativa!$B$5:$M$5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comparativa!$B$7:$M$7</c:f>
              <c:numCache>
                <c:formatCode>General</c:formatCode>
                <c:ptCount val="12"/>
                <c:pt idx="0">
                  <c:v>946</c:v>
                </c:pt>
                <c:pt idx="1">
                  <c:v>808</c:v>
                </c:pt>
                <c:pt idx="2">
                  <c:v>916</c:v>
                </c:pt>
                <c:pt idx="3">
                  <c:v>890</c:v>
                </c:pt>
                <c:pt idx="4">
                  <c:v>1087</c:v>
                </c:pt>
                <c:pt idx="5">
                  <c:v>964</c:v>
                </c:pt>
                <c:pt idx="6">
                  <c:v>2680</c:v>
                </c:pt>
                <c:pt idx="7">
                  <c:v>967</c:v>
                </c:pt>
                <c:pt idx="8">
                  <c:v>963</c:v>
                </c:pt>
                <c:pt idx="9">
                  <c:v>1003</c:v>
                </c:pt>
                <c:pt idx="10">
                  <c:v>1050</c:v>
                </c:pt>
                <c:pt idx="11">
                  <c:v>737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5C-41D8-AE13-E41FB854F6D9}"/>
            </c:ext>
          </c:extLst>
        </c:ser>
        <c:ser>
          <c:idx val="2"/>
          <c:order val="2"/>
          <c:tx>
            <c:strRef>
              <c:f>comparativa!$A$8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comparativa!$B$5:$M$5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comparativa!$B$8:$M$8</c:f>
              <c:numCache>
                <c:formatCode>General</c:formatCode>
                <c:ptCount val="12"/>
                <c:pt idx="0">
                  <c:v>1063</c:v>
                </c:pt>
                <c:pt idx="1">
                  <c:v>1031</c:v>
                </c:pt>
                <c:pt idx="2">
                  <c:v>535</c:v>
                </c:pt>
                <c:pt idx="3">
                  <c:v>363</c:v>
                </c:pt>
                <c:pt idx="4">
                  <c:v>654</c:v>
                </c:pt>
                <c:pt idx="5">
                  <c:v>677</c:v>
                </c:pt>
                <c:pt idx="6">
                  <c:v>962</c:v>
                </c:pt>
                <c:pt idx="7">
                  <c:v>881</c:v>
                </c:pt>
                <c:pt idx="8">
                  <c:v>925</c:v>
                </c:pt>
                <c:pt idx="9">
                  <c:v>826</c:v>
                </c:pt>
                <c:pt idx="10">
                  <c:v>821</c:v>
                </c:pt>
                <c:pt idx="11">
                  <c:v>831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5C-41D8-AE13-E41FB854F6D9}"/>
            </c:ext>
          </c:extLst>
        </c:ser>
        <c:ser>
          <c:idx val="3"/>
          <c:order val="3"/>
          <c:tx>
            <c:strRef>
              <c:f>comparativa!$A$9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comparativa!$B$5:$M$5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comparativa!$B$9:$M$9</c:f>
              <c:numCache>
                <c:formatCode>General</c:formatCode>
                <c:ptCount val="12"/>
                <c:pt idx="0">
                  <c:v>786</c:v>
                </c:pt>
                <c:pt idx="1">
                  <c:v>738</c:v>
                </c:pt>
                <c:pt idx="2">
                  <c:v>972</c:v>
                </c:pt>
                <c:pt idx="3">
                  <c:v>786</c:v>
                </c:pt>
                <c:pt idx="4">
                  <c:v>927</c:v>
                </c:pt>
                <c:pt idx="5">
                  <c:v>1042</c:v>
                </c:pt>
                <c:pt idx="6">
                  <c:v>1005</c:v>
                </c:pt>
                <c:pt idx="7">
                  <c:v>828</c:v>
                </c:pt>
                <c:pt idx="8">
                  <c:v>1016</c:v>
                </c:pt>
                <c:pt idx="9">
                  <c:v>1201</c:v>
                </c:pt>
                <c:pt idx="10">
                  <c:v>1166</c:v>
                </c:pt>
                <c:pt idx="11">
                  <c:v>1044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05C-41D8-AE13-E41FB854F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5999792"/>
        <c:axId val="385990936"/>
      </c:lineChart>
      <c:catAx>
        <c:axId val="38599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5990936"/>
        <c:crosses val="autoZero"/>
        <c:auto val="1"/>
        <c:lblAlgn val="ctr"/>
        <c:lblOffset val="100"/>
        <c:noMultiLvlLbl val="0"/>
      </c:catAx>
      <c:valAx>
        <c:axId val="385990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599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EVOLUCION TASA CRIMINALIDAD</a:t>
            </a:r>
          </a:p>
        </c:rich>
      </c:tx>
      <c:layout>
        <c:manualLayout>
          <c:xMode val="edge"/>
          <c:yMode val="edge"/>
          <c:x val="0.25824299182284605"/>
          <c:y val="2.36686390532544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'Datos generales'!$B$8</c:f>
              <c:strCache>
                <c:ptCount val="1"/>
                <c:pt idx="0">
                  <c:v>TASA CRIMINALIDAD (delito/1000h)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generales'!$C$3:$H$3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'Datos generales'!$C$8:$H$8</c:f>
              <c:numCache>
                <c:formatCode>0.00</c:formatCode>
                <c:ptCount val="6"/>
                <c:pt idx="0">
                  <c:v>59.569923887912232</c:v>
                </c:pt>
                <c:pt idx="1">
                  <c:v>58.216341884435401</c:v>
                </c:pt>
                <c:pt idx="2">
                  <c:v>61.091469316004662</c:v>
                </c:pt>
                <c:pt idx="3">
                  <c:v>64.791457054394698</c:v>
                </c:pt>
                <c:pt idx="4">
                  <c:v>45.893163745887406</c:v>
                </c:pt>
                <c:pt idx="5">
                  <c:v>55.511617364801651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C6-480D-87CF-0ABCDAD48145}"/>
            </c:ext>
          </c:extLst>
        </c:ser>
        <c:ser>
          <c:idx val="1"/>
          <c:order val="1"/>
          <c:tx>
            <c:strRef>
              <c:f>'Datos generales'!$B$9</c:f>
              <c:strCache>
                <c:ptCount val="1"/>
                <c:pt idx="0">
                  <c:v>TASA CRIMINALIDAD PM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'Datos generales'!$C$3:$H$3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'Datos generales'!$C$9:$H$9</c:f>
              <c:numCache>
                <c:formatCode>0.00</c:formatCode>
                <c:ptCount val="6"/>
                <c:pt idx="0">
                  <c:v>27.770082055983437</c:v>
                </c:pt>
                <c:pt idx="1">
                  <c:v>25.917721834745212</c:v>
                </c:pt>
                <c:pt idx="2">
                  <c:v>26.195461099369926</c:v>
                </c:pt>
                <c:pt idx="3">
                  <c:v>27.899697186213466</c:v>
                </c:pt>
                <c:pt idx="4">
                  <c:v>20.503007107709131</c:v>
                </c:pt>
                <c:pt idx="5">
                  <c:v>24.613960127699386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C6-480D-87CF-0ABCDAD4814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14588680"/>
        <c:axId val="414587040"/>
      </c:lineChart>
      <c:catAx>
        <c:axId val="414588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14587040"/>
        <c:crosses val="autoZero"/>
        <c:auto val="1"/>
        <c:lblAlgn val="ctr"/>
        <c:lblOffset val="100"/>
        <c:noMultiLvlLbl val="0"/>
      </c:catAx>
      <c:valAx>
        <c:axId val="4145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14588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ROBOS CON VIOLENCIA TODOS</a:t>
            </a:r>
          </a:p>
        </c:rich>
      </c:tx>
      <c:layout>
        <c:manualLayout>
          <c:xMode val="edge"/>
          <c:yMode val="edge"/>
          <c:x val="0.25445122484689414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'Datos generales'!$B$160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'Datos generales'!$C$159:$N$159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'Datos generales'!$C$160:$N$160</c:f>
              <c:numCache>
                <c:formatCode>General</c:formatCode>
                <c:ptCount val="12"/>
                <c:pt idx="0">
                  <c:v>18</c:v>
                </c:pt>
                <c:pt idx="1">
                  <c:v>7</c:v>
                </c:pt>
                <c:pt idx="2">
                  <c:v>12</c:v>
                </c:pt>
                <c:pt idx="3">
                  <c:v>9</c:v>
                </c:pt>
                <c:pt idx="4">
                  <c:v>7</c:v>
                </c:pt>
                <c:pt idx="5">
                  <c:v>9</c:v>
                </c:pt>
                <c:pt idx="6">
                  <c:v>60</c:v>
                </c:pt>
                <c:pt idx="7">
                  <c:v>10</c:v>
                </c:pt>
                <c:pt idx="8">
                  <c:v>21</c:v>
                </c:pt>
                <c:pt idx="9">
                  <c:v>17</c:v>
                </c:pt>
                <c:pt idx="10">
                  <c:v>6</c:v>
                </c:pt>
                <c:pt idx="11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E45-4BE9-83BA-9C95C52781A5}"/>
            </c:ext>
          </c:extLst>
        </c:ser>
        <c:ser>
          <c:idx val="1"/>
          <c:order val="1"/>
          <c:tx>
            <c:strRef>
              <c:f>'Datos generales'!$B$161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'Datos generales'!$C$159:$N$159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'Datos generales'!$C$161:$N$161</c:f>
              <c:numCache>
                <c:formatCode>General</c:formatCode>
                <c:ptCount val="12"/>
                <c:pt idx="0">
                  <c:v>10</c:v>
                </c:pt>
                <c:pt idx="1">
                  <c:v>11</c:v>
                </c:pt>
                <c:pt idx="2">
                  <c:v>7</c:v>
                </c:pt>
                <c:pt idx="3">
                  <c:v>12</c:v>
                </c:pt>
                <c:pt idx="4">
                  <c:v>11</c:v>
                </c:pt>
                <c:pt idx="5">
                  <c:v>14</c:v>
                </c:pt>
                <c:pt idx="6">
                  <c:v>62</c:v>
                </c:pt>
                <c:pt idx="7">
                  <c:v>8</c:v>
                </c:pt>
                <c:pt idx="8">
                  <c:v>12</c:v>
                </c:pt>
                <c:pt idx="9">
                  <c:v>16</c:v>
                </c:pt>
                <c:pt idx="10">
                  <c:v>20</c:v>
                </c:pt>
                <c:pt idx="11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E45-4BE9-83BA-9C95C52781A5}"/>
            </c:ext>
          </c:extLst>
        </c:ser>
        <c:ser>
          <c:idx val="2"/>
          <c:order val="2"/>
          <c:tx>
            <c:strRef>
              <c:f>'Datos generales'!$B$162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'Datos generales'!$C$159:$N$159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'Datos generales'!$C$162:$N$162</c:f>
              <c:numCache>
                <c:formatCode>General</c:formatCode>
                <c:ptCount val="12"/>
                <c:pt idx="0">
                  <c:v>16</c:v>
                </c:pt>
                <c:pt idx="1">
                  <c:v>24</c:v>
                </c:pt>
                <c:pt idx="2">
                  <c:v>7</c:v>
                </c:pt>
                <c:pt idx="3">
                  <c:v>2</c:v>
                </c:pt>
                <c:pt idx="4">
                  <c:v>2</c:v>
                </c:pt>
                <c:pt idx="5">
                  <c:v>6</c:v>
                </c:pt>
                <c:pt idx="6">
                  <c:v>20</c:v>
                </c:pt>
                <c:pt idx="7">
                  <c:v>13</c:v>
                </c:pt>
                <c:pt idx="8">
                  <c:v>19</c:v>
                </c:pt>
                <c:pt idx="9">
                  <c:v>20</c:v>
                </c:pt>
                <c:pt idx="10">
                  <c:v>15</c:v>
                </c:pt>
                <c:pt idx="11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E45-4BE9-83BA-9C95C52781A5}"/>
            </c:ext>
          </c:extLst>
        </c:ser>
        <c:ser>
          <c:idx val="3"/>
          <c:order val="3"/>
          <c:tx>
            <c:strRef>
              <c:f>'Datos generales'!$B$163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'Datos generales'!$C$159:$N$159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'Datos generales'!$C$163:$N$163</c:f>
              <c:numCache>
                <c:formatCode>General</c:formatCode>
                <c:ptCount val="12"/>
                <c:pt idx="0">
                  <c:v>12</c:v>
                </c:pt>
                <c:pt idx="1">
                  <c:v>9</c:v>
                </c:pt>
                <c:pt idx="2">
                  <c:v>13</c:v>
                </c:pt>
                <c:pt idx="3">
                  <c:v>11</c:v>
                </c:pt>
                <c:pt idx="4">
                  <c:v>11</c:v>
                </c:pt>
                <c:pt idx="5">
                  <c:v>19</c:v>
                </c:pt>
                <c:pt idx="6">
                  <c:v>21</c:v>
                </c:pt>
                <c:pt idx="7">
                  <c:v>18</c:v>
                </c:pt>
                <c:pt idx="8">
                  <c:v>18</c:v>
                </c:pt>
                <c:pt idx="9">
                  <c:v>26</c:v>
                </c:pt>
                <c:pt idx="10">
                  <c:v>26</c:v>
                </c:pt>
                <c:pt idx="11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E45-4BE9-83BA-9C95C52781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4932968"/>
        <c:axId val="534933296"/>
      </c:lineChart>
      <c:catAx>
        <c:axId val="534932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34933296"/>
        <c:crosses val="autoZero"/>
        <c:auto val="1"/>
        <c:lblAlgn val="ctr"/>
        <c:lblOffset val="100"/>
        <c:noMultiLvlLbl val="0"/>
      </c:catAx>
      <c:valAx>
        <c:axId val="53493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34932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ROBOS CON VIOLENCIA PM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'Datos generales'!$B$166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'Datos generales'!$C$165:$N$165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'Datos generales'!$C$166:$N$166</c:f>
              <c:numCache>
                <c:formatCode>General</c:formatCode>
                <c:ptCount val="12"/>
                <c:pt idx="0">
                  <c:v>10</c:v>
                </c:pt>
                <c:pt idx="1">
                  <c:v>2</c:v>
                </c:pt>
                <c:pt idx="2">
                  <c:v>9</c:v>
                </c:pt>
                <c:pt idx="3">
                  <c:v>4</c:v>
                </c:pt>
                <c:pt idx="4">
                  <c:v>5</c:v>
                </c:pt>
                <c:pt idx="5">
                  <c:v>5</c:v>
                </c:pt>
                <c:pt idx="6">
                  <c:v>13</c:v>
                </c:pt>
                <c:pt idx="7">
                  <c:v>7</c:v>
                </c:pt>
                <c:pt idx="8">
                  <c:v>13</c:v>
                </c:pt>
                <c:pt idx="9">
                  <c:v>9</c:v>
                </c:pt>
                <c:pt idx="10">
                  <c:v>3</c:v>
                </c:pt>
                <c:pt idx="11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84E-454E-8F53-99F0A02EC419}"/>
            </c:ext>
          </c:extLst>
        </c:ser>
        <c:ser>
          <c:idx val="1"/>
          <c:order val="1"/>
          <c:tx>
            <c:strRef>
              <c:f>'Datos generales'!$B$167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'Datos generales'!$C$165:$N$165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'Datos generales'!$C$167:$N$167</c:f>
              <c:numCache>
                <c:formatCode>General</c:formatCode>
                <c:ptCount val="12"/>
                <c:pt idx="0">
                  <c:v>7</c:v>
                </c:pt>
                <c:pt idx="1">
                  <c:v>8</c:v>
                </c:pt>
                <c:pt idx="2">
                  <c:v>5</c:v>
                </c:pt>
                <c:pt idx="3">
                  <c:v>6</c:v>
                </c:pt>
                <c:pt idx="4">
                  <c:v>8</c:v>
                </c:pt>
                <c:pt idx="5">
                  <c:v>5</c:v>
                </c:pt>
                <c:pt idx="6">
                  <c:v>17</c:v>
                </c:pt>
                <c:pt idx="7">
                  <c:v>3</c:v>
                </c:pt>
                <c:pt idx="8">
                  <c:v>6</c:v>
                </c:pt>
                <c:pt idx="9">
                  <c:v>4</c:v>
                </c:pt>
                <c:pt idx="10">
                  <c:v>11</c:v>
                </c:pt>
                <c:pt idx="11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84E-454E-8F53-99F0A02EC419}"/>
            </c:ext>
          </c:extLst>
        </c:ser>
        <c:ser>
          <c:idx val="2"/>
          <c:order val="2"/>
          <c:tx>
            <c:strRef>
              <c:f>'Datos generales'!$B$168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'Datos generales'!$C$165:$N$165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'Datos generales'!$C$168:$N$168</c:f>
              <c:numCache>
                <c:formatCode>General</c:formatCode>
                <c:ptCount val="12"/>
                <c:pt idx="0">
                  <c:v>12</c:v>
                </c:pt>
                <c:pt idx="1">
                  <c:v>11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5</c:v>
                </c:pt>
                <c:pt idx="6">
                  <c:v>12</c:v>
                </c:pt>
                <c:pt idx="7">
                  <c:v>8</c:v>
                </c:pt>
                <c:pt idx="8">
                  <c:v>10</c:v>
                </c:pt>
                <c:pt idx="9">
                  <c:v>11</c:v>
                </c:pt>
                <c:pt idx="10">
                  <c:v>9</c:v>
                </c:pt>
                <c:pt idx="11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84E-454E-8F53-99F0A02EC419}"/>
            </c:ext>
          </c:extLst>
        </c:ser>
        <c:ser>
          <c:idx val="3"/>
          <c:order val="3"/>
          <c:tx>
            <c:strRef>
              <c:f>'Datos generales'!$B$169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'Datos generales'!$C$165:$N$165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'Datos generales'!$C$169:$N$169</c:f>
              <c:numCache>
                <c:formatCode>General</c:formatCode>
                <c:ptCount val="12"/>
                <c:pt idx="0">
                  <c:v>5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9</c:v>
                </c:pt>
                <c:pt idx="5">
                  <c:v>12</c:v>
                </c:pt>
                <c:pt idx="6">
                  <c:v>12</c:v>
                </c:pt>
                <c:pt idx="7">
                  <c:v>8</c:v>
                </c:pt>
                <c:pt idx="8">
                  <c:v>10</c:v>
                </c:pt>
                <c:pt idx="9">
                  <c:v>13</c:v>
                </c:pt>
                <c:pt idx="10">
                  <c:v>13</c:v>
                </c:pt>
                <c:pt idx="11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84E-454E-8F53-99F0A02EC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8352384"/>
        <c:axId val="534958568"/>
      </c:lineChart>
      <c:catAx>
        <c:axId val="44835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34958568"/>
        <c:crosses val="autoZero"/>
        <c:auto val="1"/>
        <c:lblAlgn val="ctr"/>
        <c:lblOffset val="100"/>
        <c:noMultiLvlLbl val="0"/>
      </c:catAx>
      <c:valAx>
        <c:axId val="534958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835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1251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74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762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603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73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264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72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078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38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952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5055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B2076-2E84-40C9-B997-094A576B24F5}" type="datetimeFigureOut">
              <a:rPr lang="es-ES" smtClean="0"/>
              <a:t>01/03/2022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301E8-CAB5-4883-A343-0C190FE8A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29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79" y="23813"/>
            <a:ext cx="5240128" cy="683418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608321" y="222946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48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DATOS DE SEGURIDAD CIUDADANA AÑO 2021 PAMPLONA</a:t>
            </a:r>
            <a:endParaRPr lang="es-ES" sz="4800" b="1" u="sng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93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167581"/>
              </p:ext>
            </p:extLst>
          </p:nvPr>
        </p:nvGraphicFramePr>
        <p:xfrm>
          <a:off x="587023" y="1840087"/>
          <a:ext cx="10803466" cy="4041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68710">
                  <a:extLst>
                    <a:ext uri="{9D8B030D-6E8A-4147-A177-3AD203B41FA5}">
                      <a16:colId xmlns:a16="http://schemas.microsoft.com/office/drawing/2014/main" val="14113187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val="4010461543"/>
                    </a:ext>
                  </a:extLst>
                </a:gridCol>
                <a:gridCol w="801512">
                  <a:extLst>
                    <a:ext uri="{9D8B030D-6E8A-4147-A177-3AD203B41FA5}">
                      <a16:colId xmlns:a16="http://schemas.microsoft.com/office/drawing/2014/main" val="651838866"/>
                    </a:ext>
                  </a:extLst>
                </a:gridCol>
                <a:gridCol w="875517">
                  <a:extLst>
                    <a:ext uri="{9D8B030D-6E8A-4147-A177-3AD203B41FA5}">
                      <a16:colId xmlns:a16="http://schemas.microsoft.com/office/drawing/2014/main" val="306914421"/>
                    </a:ext>
                  </a:extLst>
                </a:gridCol>
                <a:gridCol w="1017672">
                  <a:extLst>
                    <a:ext uri="{9D8B030D-6E8A-4147-A177-3AD203B41FA5}">
                      <a16:colId xmlns:a16="http://schemas.microsoft.com/office/drawing/2014/main" val="2042922888"/>
                    </a:ext>
                  </a:extLst>
                </a:gridCol>
                <a:gridCol w="1017672">
                  <a:extLst>
                    <a:ext uri="{9D8B030D-6E8A-4147-A177-3AD203B41FA5}">
                      <a16:colId xmlns:a16="http://schemas.microsoft.com/office/drawing/2014/main" val="1034055786"/>
                    </a:ext>
                  </a:extLst>
                </a:gridCol>
                <a:gridCol w="1017672">
                  <a:extLst>
                    <a:ext uri="{9D8B030D-6E8A-4147-A177-3AD203B41FA5}">
                      <a16:colId xmlns:a16="http://schemas.microsoft.com/office/drawing/2014/main" val="2294137922"/>
                    </a:ext>
                  </a:extLst>
                </a:gridCol>
              </a:tblGrid>
              <a:tr h="50851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DETENIDOS POR TIPO DE </a:t>
                      </a:r>
                      <a:r>
                        <a:rPr lang="es-ES" sz="1800" b="1" u="none" strike="noStrike" dirty="0" smtClean="0">
                          <a:effectLst/>
                        </a:rPr>
                        <a:t>DELITO PM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</a:rPr>
                        <a:t>2016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</a:rPr>
                        <a:t>2017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</a:rPr>
                        <a:t>2018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</a:rPr>
                        <a:t>2019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</a:rPr>
                        <a:t>2020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2021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936142"/>
                  </a:ext>
                </a:extLst>
              </a:tr>
              <a:tr h="50851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Delitos contra las personas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39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80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125983"/>
                  </a:ext>
                </a:extLst>
              </a:tr>
              <a:tr h="50851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Delitos malos tratos y libertad sexual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187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181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187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197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169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162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555835"/>
                  </a:ext>
                </a:extLst>
              </a:tr>
              <a:tr h="50851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Delitos robo con violencia o intimidación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37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32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60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5954559"/>
                  </a:ext>
                </a:extLst>
              </a:tr>
              <a:tr h="50851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Delitos de robo con fuerza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40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34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61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731063"/>
                  </a:ext>
                </a:extLst>
              </a:tr>
              <a:tr h="50851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Delitos contra el patrimonio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36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76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62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2659507"/>
                  </a:ext>
                </a:extLst>
              </a:tr>
              <a:tr h="48231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Resto de delitos (incluidos tráfico de estupefacientes)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191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197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269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240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339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25525"/>
                  </a:ext>
                </a:extLst>
              </a:tr>
              <a:tr h="50851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TOTAL </a:t>
                      </a:r>
                      <a:r>
                        <a:rPr lang="es-ES" sz="1800" u="none" strike="noStrike" dirty="0" smtClean="0">
                          <a:effectLst/>
                        </a:rPr>
                        <a:t>DETENIDOS</a:t>
                      </a:r>
                      <a:r>
                        <a:rPr lang="es-ES" sz="1800" u="none" strike="noStrike" baseline="0" dirty="0" smtClean="0">
                          <a:effectLst/>
                        </a:rPr>
                        <a:t> AÑO 2021 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543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524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578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658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613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755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5237577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593668" y="509451"/>
            <a:ext cx="9176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/>
              <a:t>DETENIDOS POR POLICIA MUNICIPAL 2021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1765504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234886"/>
              </p:ext>
            </p:extLst>
          </p:nvPr>
        </p:nvGraphicFramePr>
        <p:xfrm>
          <a:off x="503486" y="147112"/>
          <a:ext cx="9731024" cy="29351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23556">
                  <a:extLst>
                    <a:ext uri="{9D8B030D-6E8A-4147-A177-3AD203B41FA5}">
                      <a16:colId xmlns:a16="http://schemas.microsoft.com/office/drawing/2014/main" val="359367819"/>
                    </a:ext>
                  </a:extLst>
                </a:gridCol>
                <a:gridCol w="1019132">
                  <a:extLst>
                    <a:ext uri="{9D8B030D-6E8A-4147-A177-3AD203B41FA5}">
                      <a16:colId xmlns:a16="http://schemas.microsoft.com/office/drawing/2014/main" val="1326453579"/>
                    </a:ext>
                  </a:extLst>
                </a:gridCol>
                <a:gridCol w="991095">
                  <a:extLst>
                    <a:ext uri="{9D8B030D-6E8A-4147-A177-3AD203B41FA5}">
                      <a16:colId xmlns:a16="http://schemas.microsoft.com/office/drawing/2014/main" val="2810256266"/>
                    </a:ext>
                  </a:extLst>
                </a:gridCol>
                <a:gridCol w="853073">
                  <a:extLst>
                    <a:ext uri="{9D8B030D-6E8A-4147-A177-3AD203B41FA5}">
                      <a16:colId xmlns:a16="http://schemas.microsoft.com/office/drawing/2014/main" val="270301120"/>
                    </a:ext>
                  </a:extLst>
                </a:gridCol>
                <a:gridCol w="922084">
                  <a:extLst>
                    <a:ext uri="{9D8B030D-6E8A-4147-A177-3AD203B41FA5}">
                      <a16:colId xmlns:a16="http://schemas.microsoft.com/office/drawing/2014/main" val="1475096979"/>
                    </a:ext>
                  </a:extLst>
                </a:gridCol>
                <a:gridCol w="922084">
                  <a:extLst>
                    <a:ext uri="{9D8B030D-6E8A-4147-A177-3AD203B41FA5}">
                      <a16:colId xmlns:a16="http://schemas.microsoft.com/office/drawing/2014/main" val="433306776"/>
                    </a:ext>
                  </a:extLst>
                </a:gridCol>
              </a:tblGrid>
              <a:tr h="4854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DETENIDOS</a:t>
                      </a:r>
                      <a:r>
                        <a:rPr lang="es-ES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POR SEXO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>
                          <a:effectLst/>
                        </a:rPr>
                        <a:t>HOMBRE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>
                          <a:effectLst/>
                        </a:rPr>
                        <a:t>%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>
                          <a:effectLst/>
                        </a:rPr>
                        <a:t>MUJER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>
                          <a:effectLst/>
                        </a:rPr>
                        <a:t>%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TOTAL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158447"/>
                  </a:ext>
                </a:extLst>
              </a:tr>
              <a:tr h="309677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77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96.25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3.75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80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8840"/>
                  </a:ext>
                </a:extLst>
              </a:tr>
              <a:tr h="369543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malos tratos y 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144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88.8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11.2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162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378992"/>
                  </a:ext>
                </a:extLst>
              </a:tr>
              <a:tr h="37143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robo con violencia o intimidación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85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503450"/>
                  </a:ext>
                </a:extLst>
              </a:tr>
              <a:tr h="309677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de robo con fuerza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93.5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6.5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721085"/>
                  </a:ext>
                </a:extLst>
              </a:tr>
              <a:tr h="309677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contra el patrimonio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46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86.8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13.2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97149"/>
                  </a:ext>
                </a:extLst>
              </a:tr>
              <a:tr h="420008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Resto de delitos (incluidos tráfico de estupefacientes)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306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90.3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9.7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339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86650"/>
                  </a:ext>
                </a:extLst>
              </a:tr>
              <a:tr h="359677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TOTAL DELITOS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681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 smtClean="0">
                          <a:effectLst/>
                        </a:rPr>
                        <a:t>90.2 %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74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 smtClean="0">
                          <a:effectLst/>
                        </a:rPr>
                        <a:t>9.8 %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755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4720361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052599"/>
              </p:ext>
            </p:extLst>
          </p:nvPr>
        </p:nvGraphicFramePr>
        <p:xfrm>
          <a:off x="503488" y="3267759"/>
          <a:ext cx="9731022" cy="33348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46134">
                  <a:extLst>
                    <a:ext uri="{9D8B030D-6E8A-4147-A177-3AD203B41FA5}">
                      <a16:colId xmlns:a16="http://schemas.microsoft.com/office/drawing/2014/main" val="32544612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57293632"/>
                    </a:ext>
                  </a:extLst>
                </a:gridCol>
                <a:gridCol w="936978">
                  <a:extLst>
                    <a:ext uri="{9D8B030D-6E8A-4147-A177-3AD203B41FA5}">
                      <a16:colId xmlns:a16="http://schemas.microsoft.com/office/drawing/2014/main" val="198957811"/>
                    </a:ext>
                  </a:extLst>
                </a:gridCol>
                <a:gridCol w="948266">
                  <a:extLst>
                    <a:ext uri="{9D8B030D-6E8A-4147-A177-3AD203B41FA5}">
                      <a16:colId xmlns:a16="http://schemas.microsoft.com/office/drawing/2014/main" val="2351953914"/>
                    </a:ext>
                  </a:extLst>
                </a:gridCol>
                <a:gridCol w="891822">
                  <a:extLst>
                    <a:ext uri="{9D8B030D-6E8A-4147-A177-3AD203B41FA5}">
                      <a16:colId xmlns:a16="http://schemas.microsoft.com/office/drawing/2014/main" val="1820560605"/>
                    </a:ext>
                  </a:extLst>
                </a:gridCol>
                <a:gridCol w="891822">
                  <a:extLst>
                    <a:ext uri="{9D8B030D-6E8A-4147-A177-3AD203B41FA5}">
                      <a16:colId xmlns:a16="http://schemas.microsoft.com/office/drawing/2014/main" val="4159584254"/>
                    </a:ext>
                  </a:extLst>
                </a:gridCol>
              </a:tblGrid>
              <a:tr h="3723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EDADES</a:t>
                      </a:r>
                      <a:r>
                        <a:rPr lang="es-ES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DE LOS DETENIDOS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MENORES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18 a 30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31 a 40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41 a 64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Más de 64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191542"/>
                  </a:ext>
                </a:extLst>
              </a:tr>
              <a:tr h="372384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347094"/>
                  </a:ext>
                </a:extLst>
              </a:tr>
              <a:tr h="372384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malos tratos y 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51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769687"/>
                  </a:ext>
                </a:extLst>
              </a:tr>
              <a:tr h="372384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</a:rPr>
                        <a:t>Delitos robo con violencia o intimidación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 smtClean="0">
                          <a:effectLst/>
                        </a:rPr>
                        <a:t>15</a:t>
                      </a:r>
                      <a:r>
                        <a:rPr lang="es-ES" sz="1600" u="none" strike="noStrike" dirty="0" smtClean="0">
                          <a:effectLst/>
                        </a:rPr>
                        <a:t> (25%)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 smtClean="0">
                          <a:effectLst/>
                        </a:rPr>
                        <a:t>36</a:t>
                      </a:r>
                      <a:r>
                        <a:rPr lang="es-ES" sz="1600" u="none" strike="noStrike" dirty="0" smtClean="0">
                          <a:effectLst/>
                        </a:rPr>
                        <a:t> (60%)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923702"/>
                  </a:ext>
                </a:extLst>
              </a:tr>
              <a:tr h="372384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</a:rPr>
                        <a:t>Delitos de robo con fuerza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422161"/>
                  </a:ext>
                </a:extLst>
              </a:tr>
              <a:tr h="372384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</a:rPr>
                        <a:t>Delitos contra el patrimonio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20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055614"/>
                  </a:ext>
                </a:extLst>
              </a:tr>
              <a:tr h="373428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</a:rPr>
                        <a:t>Resto de delitos (incluidos tráfico de estupefacientes)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217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86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81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412123"/>
                  </a:ext>
                </a:extLst>
              </a:tr>
              <a:tr h="363572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TOTAL DELITOS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53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366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169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160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800264"/>
                  </a:ext>
                </a:extLst>
              </a:tr>
              <a:tr h="363572">
                <a:tc>
                  <a:txBody>
                    <a:bodyPr/>
                    <a:lstStyle/>
                    <a:p>
                      <a:pPr algn="just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48,48%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22,38%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21,19%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620980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0352076" y="4473532"/>
            <a:ext cx="1747594" cy="92333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s-ES" b="1" dirty="0" smtClean="0"/>
              <a:t>17-25 AÑOS</a:t>
            </a:r>
          </a:p>
          <a:p>
            <a:r>
              <a:rPr lang="es-ES" b="1" dirty="0" smtClean="0"/>
              <a:t>55% DETENIDOS</a:t>
            </a:r>
          </a:p>
          <a:p>
            <a:r>
              <a:rPr lang="es-ES" b="1" dirty="0" smtClean="0"/>
              <a:t>85% LOS R.I.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056149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01299"/>
              </p:ext>
            </p:extLst>
          </p:nvPr>
        </p:nvGraphicFramePr>
        <p:xfrm>
          <a:off x="772008" y="1152359"/>
          <a:ext cx="11074400" cy="29436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1333">
                  <a:extLst>
                    <a:ext uri="{9D8B030D-6E8A-4147-A177-3AD203B41FA5}">
                      <a16:colId xmlns:a16="http://schemas.microsoft.com/office/drawing/2014/main" val="2274365407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3027536007"/>
                    </a:ext>
                  </a:extLst>
                </a:gridCol>
                <a:gridCol w="1286933">
                  <a:extLst>
                    <a:ext uri="{9D8B030D-6E8A-4147-A177-3AD203B41FA5}">
                      <a16:colId xmlns:a16="http://schemas.microsoft.com/office/drawing/2014/main" val="1877615475"/>
                    </a:ext>
                  </a:extLst>
                </a:gridCol>
                <a:gridCol w="1038578">
                  <a:extLst>
                    <a:ext uri="{9D8B030D-6E8A-4147-A177-3AD203B41FA5}">
                      <a16:colId xmlns:a16="http://schemas.microsoft.com/office/drawing/2014/main" val="2139079963"/>
                    </a:ext>
                  </a:extLst>
                </a:gridCol>
                <a:gridCol w="1162755">
                  <a:extLst>
                    <a:ext uri="{9D8B030D-6E8A-4147-A177-3AD203B41FA5}">
                      <a16:colId xmlns:a16="http://schemas.microsoft.com/office/drawing/2014/main" val="1702286773"/>
                    </a:ext>
                  </a:extLst>
                </a:gridCol>
                <a:gridCol w="1030003">
                  <a:extLst>
                    <a:ext uri="{9D8B030D-6E8A-4147-A177-3AD203B41FA5}">
                      <a16:colId xmlns:a16="http://schemas.microsoft.com/office/drawing/2014/main" val="804345583"/>
                    </a:ext>
                  </a:extLst>
                </a:gridCol>
                <a:gridCol w="866531">
                  <a:extLst>
                    <a:ext uri="{9D8B030D-6E8A-4147-A177-3AD203B41FA5}">
                      <a16:colId xmlns:a16="http://schemas.microsoft.com/office/drawing/2014/main" val="3179097164"/>
                    </a:ext>
                  </a:extLst>
                </a:gridCol>
              </a:tblGrid>
              <a:tr h="485424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effectLst/>
                        </a:rPr>
                        <a:t>DETENIDOS POR </a:t>
                      </a:r>
                      <a:r>
                        <a:rPr lang="es-ES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NACIONALIDAD DE ORIGEN</a:t>
                      </a:r>
                      <a:endParaRPr lang="es-E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Española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Sud</a:t>
                      </a:r>
                    </a:p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americana</a:t>
                      </a:r>
                      <a:endParaRPr lang="es-E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Europeo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Centro americana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Africana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Resto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988514"/>
                  </a:ext>
                </a:extLst>
              </a:tr>
              <a:tr h="28494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Delitos contra las personas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8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3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521688"/>
                  </a:ext>
                </a:extLst>
              </a:tr>
              <a:tr h="28494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Delitos malos tratos y libertad sexual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40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61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19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17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23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1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3045731"/>
                  </a:ext>
                </a:extLst>
              </a:tr>
              <a:tr h="28494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Delitos robo con violencia o intimidación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16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9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8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7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20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4435587"/>
                  </a:ext>
                </a:extLst>
              </a:tr>
              <a:tr h="28494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Delitos de robo con fuerza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27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12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4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17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619906"/>
                  </a:ext>
                </a:extLst>
              </a:tr>
              <a:tr h="28494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Delitos contra el patrimonio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28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10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3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7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936748"/>
                  </a:ext>
                </a:extLst>
              </a:tr>
              <a:tr h="32056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Resto de delitos (incluidos tráfico de estupefacientes)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178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93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36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35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62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259477"/>
                  </a:ext>
                </a:extLst>
              </a:tr>
              <a:tr h="34496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TOTAL DELITOS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effectLst/>
                          <a:latin typeface="+mn-lt"/>
                        </a:rPr>
                        <a:t>297</a:t>
                      </a:r>
                      <a:endParaRPr lang="es-ES" sz="16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179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79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65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132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9050"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3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07018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39,34%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23,71%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74406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413288"/>
              </p:ext>
            </p:extLst>
          </p:nvPr>
        </p:nvGraphicFramePr>
        <p:xfrm>
          <a:off x="1392067" y="4580196"/>
          <a:ext cx="9834282" cy="16262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09974">
                  <a:extLst>
                    <a:ext uri="{9D8B030D-6E8A-4147-A177-3AD203B41FA5}">
                      <a16:colId xmlns:a16="http://schemas.microsoft.com/office/drawing/2014/main" val="1582489189"/>
                    </a:ext>
                  </a:extLst>
                </a:gridCol>
                <a:gridCol w="2155652">
                  <a:extLst>
                    <a:ext uri="{9D8B030D-6E8A-4147-A177-3AD203B41FA5}">
                      <a16:colId xmlns:a16="http://schemas.microsoft.com/office/drawing/2014/main" val="846047014"/>
                    </a:ext>
                  </a:extLst>
                </a:gridCol>
                <a:gridCol w="2268656">
                  <a:extLst>
                    <a:ext uri="{9D8B030D-6E8A-4147-A177-3AD203B41FA5}">
                      <a16:colId xmlns:a16="http://schemas.microsoft.com/office/drawing/2014/main" val="677900620"/>
                    </a:ext>
                  </a:extLst>
                </a:gridCol>
              </a:tblGrid>
              <a:tr h="2703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DETENIDOS POR </a:t>
                      </a: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NACIONALIDAD ACTUAL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292156"/>
                  </a:ext>
                </a:extLst>
              </a:tr>
              <a:tr h="270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POBLACION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INMIGRANTE PAMPLONA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27.675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13,28%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5290965"/>
                  </a:ext>
                </a:extLst>
              </a:tr>
              <a:tr h="270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POBLACION NACIONALIDAD ESPAÑOLA PAMPLONA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180.667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86,72%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793788"/>
                  </a:ext>
                </a:extLst>
              </a:tr>
              <a:tr h="270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DETENIDOS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NACIONALIDAD 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ESPAÑOLA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418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55,36%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003280"/>
                  </a:ext>
                </a:extLst>
              </a:tr>
              <a:tr h="270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DETENIDOS NACIONALIDAD EXTRANJERA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337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44,64%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67043"/>
                  </a:ext>
                </a:extLst>
              </a:tr>
              <a:tr h="270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TOTAL DETENIDOS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755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960403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721029" y="314258"/>
            <a:ext cx="9176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/>
              <a:t>DETENIDOS POR POLICIA MUNICIPAL 2021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4000491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903942"/>
              </p:ext>
            </p:extLst>
          </p:nvPr>
        </p:nvGraphicFramePr>
        <p:xfrm>
          <a:off x="658679" y="860161"/>
          <a:ext cx="10903057" cy="5559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7857">
                  <a:extLst>
                    <a:ext uri="{9D8B030D-6E8A-4147-A177-3AD203B41FA5}">
                      <a16:colId xmlns:a16="http://schemas.microsoft.com/office/drawing/2014/main" val="1293366611"/>
                    </a:ext>
                  </a:extLst>
                </a:gridCol>
                <a:gridCol w="2163038">
                  <a:extLst>
                    <a:ext uri="{9D8B030D-6E8A-4147-A177-3AD203B41FA5}">
                      <a16:colId xmlns:a16="http://schemas.microsoft.com/office/drawing/2014/main" val="3445155099"/>
                    </a:ext>
                  </a:extLst>
                </a:gridCol>
                <a:gridCol w="2424121">
                  <a:extLst>
                    <a:ext uri="{9D8B030D-6E8A-4147-A177-3AD203B41FA5}">
                      <a16:colId xmlns:a16="http://schemas.microsoft.com/office/drawing/2014/main" val="80355273"/>
                    </a:ext>
                  </a:extLst>
                </a:gridCol>
                <a:gridCol w="2728041">
                  <a:extLst>
                    <a:ext uri="{9D8B030D-6E8A-4147-A177-3AD203B41FA5}">
                      <a16:colId xmlns:a16="http://schemas.microsoft.com/office/drawing/2014/main" val="1489786880"/>
                    </a:ext>
                  </a:extLst>
                </a:gridCol>
              </a:tblGrid>
              <a:tr h="407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DETENIDOS</a:t>
                      </a:r>
                      <a:r>
                        <a:rPr lang="es-ES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POR</a:t>
                      </a:r>
                      <a:r>
                        <a:rPr lang="es-E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NACIONALIDAD ACTUAL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POBLACION 1/01/2022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DETENIDOS TOTALES 2021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DETENIDOS/1000 HABITANTES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395497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BULGARIA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3.049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1,31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48991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ESPAÑA</a:t>
                      </a:r>
                      <a:endParaRPr lang="es-ES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180.667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418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2,31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50148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OTROS PAISES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8.749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4,00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56266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VENEZUELA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854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4,68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2247277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UCRANIA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842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7,13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691023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PERU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1.263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7,92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7736018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NIGERIA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828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8,45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895320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RUMANIA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3.009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10,97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717552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BRASIL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427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11,71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8131609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HONDURAS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718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12,53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985883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SENEGAL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317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12,62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754458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FRANCIA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361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13,85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383620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COLOMBIA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2.439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13,94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219178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ECUADOR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1.037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17,36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656761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ARGENTINA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250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20,00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512632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BOLIVIA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752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22,61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8126847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MARRUECOS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1.653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44,77</a:t>
                      </a:r>
                      <a:endParaRPr lang="es-ES" sz="1600" b="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138245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ARGELIA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475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50,53</a:t>
                      </a:r>
                      <a:endParaRPr lang="es-ES" sz="1600" b="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79225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REPUBLICA DOMINICANA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631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55,47</a:t>
                      </a:r>
                      <a:endParaRPr lang="es-ES" sz="1600" b="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4676069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TUNEZ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s-ES" sz="1600" b="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380,95</a:t>
                      </a:r>
                      <a:endParaRPr lang="es-ES" sz="1600" b="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9194150"/>
                  </a:ext>
                </a:extLst>
              </a:tr>
              <a:tr h="231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ES" sz="1600" b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208.342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755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3,62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755210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345474" y="0"/>
            <a:ext cx="9176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/>
              <a:t>DETENIDOS POR POLICIA MUNICIPAL 2021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2317216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759771"/>
              </p:ext>
            </p:extLst>
          </p:nvPr>
        </p:nvGraphicFramePr>
        <p:xfrm>
          <a:off x="570847" y="783516"/>
          <a:ext cx="10325369" cy="55989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8659">
                  <a:extLst>
                    <a:ext uri="{9D8B030D-6E8A-4147-A177-3AD203B41FA5}">
                      <a16:colId xmlns:a16="http://schemas.microsoft.com/office/drawing/2014/main" val="2917043472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val="4135530873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val="3777401805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val="1886062960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val="2711961493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val="4014978086"/>
                    </a:ext>
                  </a:extLst>
                </a:gridCol>
              </a:tblGrid>
              <a:tr h="29714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Calibri" panose="020F0502020204030204" pitchFamily="34" charset="0"/>
                        </a:rPr>
                        <a:t>VICTIMIZACION POR SEXO Y  TIPO DELITO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HOMBRE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MUJER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982016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54%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46%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146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594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malos tratos y 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51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17%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251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83%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302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5110270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robo con violencia o intimidación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107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69%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31%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156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0338897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de robo con fuerza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255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67%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126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33%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381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17357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contra el patrimonio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1880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60%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1238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40%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3118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250210"/>
                  </a:ext>
                </a:extLst>
              </a:tr>
              <a:tr h="313974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Resto de delitos (incluidos tráfico de estupefacientes)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Calibri" panose="020F0502020204030204" pitchFamily="34" charset="0"/>
                        </a:rPr>
                        <a:t>263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Calibri" panose="020F0502020204030204" pitchFamily="34" charset="0"/>
                        </a:rPr>
                        <a:t>58%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Calibri" panose="020F0502020204030204" pitchFamily="34" charset="0"/>
                        </a:rPr>
                        <a:t>194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Calibri" panose="020F0502020204030204" pitchFamily="34" charset="0"/>
                        </a:rPr>
                        <a:t>42%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Calibri" panose="020F0502020204030204" pitchFamily="34" charset="0"/>
                        </a:rPr>
                        <a:t>457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3672710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TOTAL DELITOS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2.635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58%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1.925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42%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4.560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425092"/>
                  </a:ext>
                </a:extLst>
              </a:tr>
              <a:tr h="192873"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299446"/>
                  </a:ext>
                </a:extLst>
              </a:tr>
              <a:tr h="154661"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403230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Calibri" panose="020F0502020204030204" pitchFamily="34" charset="0"/>
                        </a:rPr>
                        <a:t>VICTIMIZACION POR EDAD Y TIPO DELITO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MENORES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18 a 30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31 a 40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41 a 64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Más de 64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362092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36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23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2017864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malos tratos y 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98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93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999160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robo con violencia o intimidación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 smtClean="0">
                          <a:effectLst/>
                          <a:latin typeface="Calibri" panose="020F0502020204030204" pitchFamily="34" charset="0"/>
                        </a:rPr>
                        <a:t>47 (30%)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869938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de robo con fuerza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225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38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713816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Delitos contra el patrimonio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675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661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1476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240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008512"/>
                  </a:ext>
                </a:extLst>
              </a:tr>
              <a:tr h="321047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Resto de delitos (incluidos tráfico de estupefacientes)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37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179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75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153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643303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TOTAL DELITOS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187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1063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Calibri" panose="020F0502020204030204" pitchFamily="34" charset="0"/>
                        </a:rPr>
                        <a:t>922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2075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313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858100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  <a:latin typeface="Calibri" panose="020F0502020204030204" pitchFamily="34" charset="0"/>
                        </a:rPr>
                        <a:t>4,10%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23,31%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20,22%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45,50%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Calibri" panose="020F0502020204030204" pitchFamily="34" charset="0"/>
                        </a:rPr>
                        <a:t>6,86%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785145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853544" y="77416"/>
            <a:ext cx="4094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/>
              <a:t>VICTIMAS DE LOS DELITOS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400113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924685"/>
              </p:ext>
            </p:extLst>
          </p:nvPr>
        </p:nvGraphicFramePr>
        <p:xfrm>
          <a:off x="274320" y="1060703"/>
          <a:ext cx="10981945" cy="46271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6552">
                  <a:extLst>
                    <a:ext uri="{9D8B030D-6E8A-4147-A177-3AD203B41FA5}">
                      <a16:colId xmlns:a16="http://schemas.microsoft.com/office/drawing/2014/main" val="3754058890"/>
                    </a:ext>
                  </a:extLst>
                </a:gridCol>
                <a:gridCol w="941832">
                  <a:extLst>
                    <a:ext uri="{9D8B030D-6E8A-4147-A177-3AD203B41FA5}">
                      <a16:colId xmlns:a16="http://schemas.microsoft.com/office/drawing/2014/main" val="3825817111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3192365482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1734901978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295529980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703918690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57570566"/>
                    </a:ext>
                  </a:extLst>
                </a:gridCol>
              </a:tblGrid>
              <a:tr h="57607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VICTIMIZACION</a:t>
                      </a:r>
                      <a:r>
                        <a:rPr lang="es-ES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POR NACIONALIDAD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Española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Sud americana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Europeo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Centro americana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Africana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Resto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637941"/>
                  </a:ext>
                </a:extLst>
              </a:tr>
              <a:tr h="50765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Delitos contra las personas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86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334138"/>
                  </a:ext>
                </a:extLst>
              </a:tr>
              <a:tr h="50765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Delitos malos tratos y libertad sexual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143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89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341269"/>
                  </a:ext>
                </a:extLst>
              </a:tr>
              <a:tr h="50765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Delitos robo con violencia o intimidación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107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256932"/>
                  </a:ext>
                </a:extLst>
              </a:tr>
              <a:tr h="50765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Delitos de robo con fuerza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291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597418"/>
                  </a:ext>
                </a:extLst>
              </a:tr>
              <a:tr h="50765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Delitos contra el patrimonio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2278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363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109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79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71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218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4977646"/>
                  </a:ext>
                </a:extLst>
              </a:tr>
              <a:tr h="497553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Resto de delitos (incluidos tráfico de estupefacientes)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220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103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996153"/>
                  </a:ext>
                </a:extLst>
              </a:tr>
              <a:tr h="50765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TOTAL DELITOS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3.125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635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189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160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139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312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626001"/>
                  </a:ext>
                </a:extLst>
              </a:tr>
              <a:tr h="507651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68,53%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effectLst/>
                          <a:latin typeface="+mn-lt"/>
                        </a:rPr>
                        <a:t>13,93%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effectLst/>
                          <a:latin typeface="+mn-lt"/>
                        </a:rPr>
                        <a:t>4,14%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effectLst/>
                          <a:latin typeface="+mn-lt"/>
                        </a:rPr>
                        <a:t>3,51%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effectLst/>
                          <a:latin typeface="+mn-lt"/>
                        </a:rPr>
                        <a:t>3,05%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6,84%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248839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4418352" y="331317"/>
            <a:ext cx="35339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/>
              <a:t>VICTIMAS DE LOS DELITOS</a:t>
            </a:r>
          </a:p>
        </p:txBody>
      </p:sp>
    </p:spTree>
    <p:extLst>
      <p:ext uri="{BB962C8B-B14F-4D97-AF65-F5344CB8AC3E}">
        <p14:creationId xmlns:p14="http://schemas.microsoft.com/office/powerpoint/2010/main" val="3870510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24584" y="2514599"/>
            <a:ext cx="9144000" cy="1781747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INFORMACION POR TIPOS DE DELITOS MAS IMPORTANTES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5150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487168" y="621792"/>
            <a:ext cx="7400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smtClean="0"/>
              <a:t>DELITOS CONTRA LA LIBERTAD SEXUAL</a:t>
            </a:r>
            <a:endParaRPr lang="es-ES" sz="36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806556"/>
              </p:ext>
            </p:extLst>
          </p:nvPr>
        </p:nvGraphicFramePr>
        <p:xfrm>
          <a:off x="1870364" y="1795549"/>
          <a:ext cx="8370916" cy="4201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29578">
                  <a:extLst>
                    <a:ext uri="{9D8B030D-6E8A-4147-A177-3AD203B41FA5}">
                      <a16:colId xmlns:a16="http://schemas.microsoft.com/office/drawing/2014/main" val="1971041227"/>
                    </a:ext>
                  </a:extLst>
                </a:gridCol>
                <a:gridCol w="1280446">
                  <a:extLst>
                    <a:ext uri="{9D8B030D-6E8A-4147-A177-3AD203B41FA5}">
                      <a16:colId xmlns:a16="http://schemas.microsoft.com/office/drawing/2014/main" val="4071055351"/>
                    </a:ext>
                  </a:extLst>
                </a:gridCol>
                <a:gridCol w="1280446">
                  <a:extLst>
                    <a:ext uri="{9D8B030D-6E8A-4147-A177-3AD203B41FA5}">
                      <a16:colId xmlns:a16="http://schemas.microsoft.com/office/drawing/2014/main" val="2862731590"/>
                    </a:ext>
                  </a:extLst>
                </a:gridCol>
                <a:gridCol w="1280446">
                  <a:extLst>
                    <a:ext uri="{9D8B030D-6E8A-4147-A177-3AD203B41FA5}">
                      <a16:colId xmlns:a16="http://schemas.microsoft.com/office/drawing/2014/main" val="323418941"/>
                    </a:ext>
                  </a:extLst>
                </a:gridCol>
              </a:tblGrid>
              <a:tr h="420194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AÑO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2019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2020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2021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153328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 CONTRA LA LIBERTAD SEXUAL(totales)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35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27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53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442799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AGRESION SEXUAL A MENOR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3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3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929504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AGRESIÓN SEXUAL A MENOR SIN DENUNCIA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6651207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AGRESIONES SEXUALES ENTRE ADULTOS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4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5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4701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AGRESIÓN SEXUAL ADULTOS SIN DENUNCIA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2386158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EXHIBICIONISMO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313226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ABUSOS SEXUALES-VÍCTIMA MENOR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8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11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121460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ABUSOS SEXUALES-VÍCTIMA ADULTO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20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5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94190"/>
                  </a:ext>
                </a:extLst>
              </a:tr>
              <a:tr h="420194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800" u="none" strike="noStrike">
                          <a:effectLst/>
                        </a:rPr>
                        <a:t>ABUSOS SEXUALES SIN DENUNCIA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>
                          <a:effectLst/>
                        </a:rPr>
                        <a:t>2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800" u="none" strike="noStrike" dirty="0">
                          <a:effectLst/>
                        </a:rPr>
                        <a:t>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385181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0253805" y="2253996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+51,4% (2019)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5" name="Flecha abajo 4"/>
          <p:cNvSpPr/>
          <p:nvPr/>
        </p:nvSpPr>
        <p:spPr>
          <a:xfrm rot="5400000">
            <a:off x="10666476" y="2376440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 abajo 6"/>
          <p:cNvSpPr/>
          <p:nvPr/>
        </p:nvSpPr>
        <p:spPr>
          <a:xfrm rot="5400000">
            <a:off x="10684353" y="4482132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 abajo 7"/>
          <p:cNvSpPr/>
          <p:nvPr/>
        </p:nvSpPr>
        <p:spPr>
          <a:xfrm rot="5400000">
            <a:off x="10684353" y="3225832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4135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72339"/>
              </p:ext>
            </p:extLst>
          </p:nvPr>
        </p:nvGraphicFramePr>
        <p:xfrm>
          <a:off x="1754119" y="876579"/>
          <a:ext cx="8802623" cy="1773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6383">
                  <a:extLst>
                    <a:ext uri="{9D8B030D-6E8A-4147-A177-3AD203B41FA5}">
                      <a16:colId xmlns:a16="http://schemas.microsoft.com/office/drawing/2014/main" val="2138426277"/>
                    </a:ext>
                  </a:extLst>
                </a:gridCol>
                <a:gridCol w="1181560">
                  <a:extLst>
                    <a:ext uri="{9D8B030D-6E8A-4147-A177-3AD203B41FA5}">
                      <a16:colId xmlns:a16="http://schemas.microsoft.com/office/drawing/2014/main" val="588265912"/>
                    </a:ext>
                  </a:extLst>
                </a:gridCol>
                <a:gridCol w="1181560">
                  <a:extLst>
                    <a:ext uri="{9D8B030D-6E8A-4147-A177-3AD203B41FA5}">
                      <a16:colId xmlns:a16="http://schemas.microsoft.com/office/drawing/2014/main" val="718481986"/>
                    </a:ext>
                  </a:extLst>
                </a:gridCol>
                <a:gridCol w="1181560">
                  <a:extLst>
                    <a:ext uri="{9D8B030D-6E8A-4147-A177-3AD203B41FA5}">
                      <a16:colId xmlns:a16="http://schemas.microsoft.com/office/drawing/2014/main" val="2487999036"/>
                    </a:ext>
                  </a:extLst>
                </a:gridCol>
                <a:gridCol w="1181560">
                  <a:extLst>
                    <a:ext uri="{9D8B030D-6E8A-4147-A177-3AD203B41FA5}">
                      <a16:colId xmlns:a16="http://schemas.microsoft.com/office/drawing/2014/main" val="301202501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VIOLENCIA DE </a:t>
                      </a:r>
                      <a:r>
                        <a:rPr lang="es-ES_tradnl" sz="16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GENERO(UPAS)</a:t>
                      </a:r>
                      <a:endParaRPr lang="es-ES_tradnl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b="1" u="none" strike="noStrike" dirty="0">
                          <a:effectLst/>
                        </a:rPr>
                        <a:t>2018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b="1" u="none" strike="noStrike">
                          <a:effectLst/>
                        </a:rPr>
                        <a:t>2019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b="1" u="none" strike="noStrike">
                          <a:effectLst/>
                        </a:rPr>
                        <a:t>2020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b="1" u="none" strike="noStrike" dirty="0">
                          <a:effectLst/>
                        </a:rPr>
                        <a:t>2021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6674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600" u="none" strike="noStrike" dirty="0">
                          <a:effectLst/>
                        </a:rPr>
                        <a:t>ATESTADOS POR VIOLENCIA DE GÉNERO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179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230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223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179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2152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600" u="none" strike="noStrike" dirty="0">
                          <a:effectLst/>
                        </a:rPr>
                        <a:t>QUEBRANTAMIENTOS ORDEN PROTECCIÓN 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48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203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55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51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7207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600" u="none" strike="noStrike" dirty="0">
                          <a:effectLst/>
                        </a:rPr>
                        <a:t>REGIMEN DE VISITAS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28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35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26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26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91152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</a:rPr>
                        <a:t>PROTECCIÓN POR VIOLENCIA DE GÉNERO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1.216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1.411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1.765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1.780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6454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ORDENES DE PROTECCIÓN EN </a:t>
                      </a:r>
                      <a:r>
                        <a:rPr lang="es-ES" sz="1600" u="none" strike="noStrike" dirty="0" smtClean="0">
                          <a:effectLst/>
                        </a:rPr>
                        <a:t>VIGOR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128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144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165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181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7260708"/>
                  </a:ext>
                </a:extLst>
              </a:tr>
              <a:tr h="249142">
                <a:tc>
                  <a:txBody>
                    <a:bodyPr/>
                    <a:lstStyle/>
                    <a:p>
                      <a:pPr algn="just" fontAlgn="ctr"/>
                      <a:r>
                        <a:rPr lang="es-ES_tradnl" sz="1600" u="none" strike="noStrike">
                          <a:effectLst/>
                        </a:rPr>
                        <a:t>GESTIONES POR PERMISOS PENITENCIARIOS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460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>
                          <a:effectLst/>
                        </a:rPr>
                        <a:t>359</a:t>
                      </a:r>
                      <a:endParaRPr lang="es-ES_tradnl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281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u="none" strike="noStrike" dirty="0">
                          <a:effectLst/>
                        </a:rPr>
                        <a:t>255</a:t>
                      </a:r>
                      <a:endParaRPr lang="es-ES_tradn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988709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108646"/>
              </p:ext>
            </p:extLst>
          </p:nvPr>
        </p:nvGraphicFramePr>
        <p:xfrm>
          <a:off x="1703829" y="3008868"/>
          <a:ext cx="8903205" cy="978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0377">
                  <a:extLst>
                    <a:ext uri="{9D8B030D-6E8A-4147-A177-3AD203B41FA5}">
                      <a16:colId xmlns:a16="http://schemas.microsoft.com/office/drawing/2014/main" val="3331560189"/>
                    </a:ext>
                  </a:extLst>
                </a:gridCol>
                <a:gridCol w="942138">
                  <a:extLst>
                    <a:ext uri="{9D8B030D-6E8A-4147-A177-3AD203B41FA5}">
                      <a16:colId xmlns:a16="http://schemas.microsoft.com/office/drawing/2014/main" val="701175010"/>
                    </a:ext>
                  </a:extLst>
                </a:gridCol>
                <a:gridCol w="942138">
                  <a:extLst>
                    <a:ext uri="{9D8B030D-6E8A-4147-A177-3AD203B41FA5}">
                      <a16:colId xmlns:a16="http://schemas.microsoft.com/office/drawing/2014/main" val="3360052474"/>
                    </a:ext>
                  </a:extLst>
                </a:gridCol>
                <a:gridCol w="942138">
                  <a:extLst>
                    <a:ext uri="{9D8B030D-6E8A-4147-A177-3AD203B41FA5}">
                      <a16:colId xmlns:a16="http://schemas.microsoft.com/office/drawing/2014/main" val="429743050"/>
                    </a:ext>
                  </a:extLst>
                </a:gridCol>
                <a:gridCol w="942138">
                  <a:extLst>
                    <a:ext uri="{9D8B030D-6E8A-4147-A177-3AD203B41FA5}">
                      <a16:colId xmlns:a16="http://schemas.microsoft.com/office/drawing/2014/main" val="1580889936"/>
                    </a:ext>
                  </a:extLst>
                </a:gridCol>
                <a:gridCol w="942138">
                  <a:extLst>
                    <a:ext uri="{9D8B030D-6E8A-4147-A177-3AD203B41FA5}">
                      <a16:colId xmlns:a16="http://schemas.microsoft.com/office/drawing/2014/main" val="48006115"/>
                    </a:ext>
                  </a:extLst>
                </a:gridCol>
                <a:gridCol w="942138">
                  <a:extLst>
                    <a:ext uri="{9D8B030D-6E8A-4147-A177-3AD203B41FA5}">
                      <a16:colId xmlns:a16="http://schemas.microsoft.com/office/drawing/2014/main" val="2230741398"/>
                    </a:ext>
                  </a:extLst>
                </a:gridCol>
              </a:tblGrid>
              <a:tr h="35661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VICTIMIZACION POR EDADES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MENORES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18 a 30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31 a 40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41 a 64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Más de 64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TOTAL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79562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EDADES VICTIMAS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54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47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47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161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0335257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7,45%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33,54%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29,19%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29,19%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0,62%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064186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556230"/>
              </p:ext>
            </p:extLst>
          </p:nvPr>
        </p:nvGraphicFramePr>
        <p:xfrm>
          <a:off x="1370182" y="4254569"/>
          <a:ext cx="9779503" cy="24294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29320">
                  <a:extLst>
                    <a:ext uri="{9D8B030D-6E8A-4147-A177-3AD203B41FA5}">
                      <a16:colId xmlns:a16="http://schemas.microsoft.com/office/drawing/2014/main" val="1533574832"/>
                    </a:ext>
                  </a:extLst>
                </a:gridCol>
                <a:gridCol w="2320164">
                  <a:extLst>
                    <a:ext uri="{9D8B030D-6E8A-4147-A177-3AD203B41FA5}">
                      <a16:colId xmlns:a16="http://schemas.microsoft.com/office/drawing/2014/main" val="704252413"/>
                    </a:ext>
                  </a:extLst>
                </a:gridCol>
                <a:gridCol w="1155060">
                  <a:extLst>
                    <a:ext uri="{9D8B030D-6E8A-4147-A177-3AD203B41FA5}">
                      <a16:colId xmlns:a16="http://schemas.microsoft.com/office/drawing/2014/main" val="58646781"/>
                    </a:ext>
                  </a:extLst>
                </a:gridCol>
                <a:gridCol w="1104840">
                  <a:extLst>
                    <a:ext uri="{9D8B030D-6E8A-4147-A177-3AD203B41FA5}">
                      <a16:colId xmlns:a16="http://schemas.microsoft.com/office/drawing/2014/main" val="704946866"/>
                    </a:ext>
                  </a:extLst>
                </a:gridCol>
                <a:gridCol w="1170119">
                  <a:extLst>
                    <a:ext uri="{9D8B030D-6E8A-4147-A177-3AD203B41FA5}">
                      <a16:colId xmlns:a16="http://schemas.microsoft.com/office/drawing/2014/main" val="3036203353"/>
                    </a:ext>
                  </a:extLst>
                </a:gridCol>
              </a:tblGrid>
              <a:tr h="39319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VIOLENCIA DE GENERO NACIONALIDAD </a:t>
                      </a:r>
                      <a:r>
                        <a:rPr lang="es-ES" sz="1600" b="1" u="none" strike="noStrike" dirty="0">
                          <a:effectLst/>
                        </a:rPr>
                        <a:t>ORIGEN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HECHOS CONOCIDOS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DETENIDOS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VICTIMAS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362623"/>
                  </a:ext>
                </a:extLst>
              </a:tr>
              <a:tr h="2908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Española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20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21,74%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240288"/>
                  </a:ext>
                </a:extLst>
              </a:tr>
              <a:tr h="2908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Sudamericana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41,30%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3442"/>
                  </a:ext>
                </a:extLst>
              </a:tr>
              <a:tr h="2908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Europeo comunitario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11,96%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917844"/>
                  </a:ext>
                </a:extLst>
              </a:tr>
              <a:tr h="2908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Centroamericana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10,87%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954713"/>
                  </a:ext>
                </a:extLst>
              </a:tr>
              <a:tr h="2908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Africana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7,61%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968206"/>
                  </a:ext>
                </a:extLst>
              </a:tr>
              <a:tr h="2908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Otros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6,52%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740096"/>
                  </a:ext>
                </a:extLst>
              </a:tr>
              <a:tr h="2908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TOTAL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164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92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164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16484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997234" y="173992"/>
            <a:ext cx="3624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/>
              <a:t>VIOLENCIA DE GENERO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882856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872746"/>
              </p:ext>
            </p:extLst>
          </p:nvPr>
        </p:nvGraphicFramePr>
        <p:xfrm>
          <a:off x="1420835" y="3643530"/>
          <a:ext cx="9551966" cy="29603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8443">
                  <a:extLst>
                    <a:ext uri="{9D8B030D-6E8A-4147-A177-3AD203B41FA5}">
                      <a16:colId xmlns:a16="http://schemas.microsoft.com/office/drawing/2014/main" val="781654901"/>
                    </a:ext>
                  </a:extLst>
                </a:gridCol>
                <a:gridCol w="2401139">
                  <a:extLst>
                    <a:ext uri="{9D8B030D-6E8A-4147-A177-3AD203B41FA5}">
                      <a16:colId xmlns:a16="http://schemas.microsoft.com/office/drawing/2014/main" val="1801004625"/>
                    </a:ext>
                  </a:extLst>
                </a:gridCol>
                <a:gridCol w="1184128">
                  <a:extLst>
                    <a:ext uri="{9D8B030D-6E8A-4147-A177-3AD203B41FA5}">
                      <a16:colId xmlns:a16="http://schemas.microsoft.com/office/drawing/2014/main" val="805302415"/>
                    </a:ext>
                  </a:extLst>
                </a:gridCol>
                <a:gridCol w="1184128">
                  <a:extLst>
                    <a:ext uri="{9D8B030D-6E8A-4147-A177-3AD203B41FA5}">
                      <a16:colId xmlns:a16="http://schemas.microsoft.com/office/drawing/2014/main" val="237757897"/>
                    </a:ext>
                  </a:extLst>
                </a:gridCol>
                <a:gridCol w="1184128">
                  <a:extLst>
                    <a:ext uri="{9D8B030D-6E8A-4147-A177-3AD203B41FA5}">
                      <a16:colId xmlns:a16="http://schemas.microsoft.com/office/drawing/2014/main" val="1216717737"/>
                    </a:ext>
                  </a:extLst>
                </a:gridCol>
              </a:tblGrid>
              <a:tr h="3700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NACIO</a:t>
                      </a:r>
                      <a:r>
                        <a:rPr lang="es-ES" sz="18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NALIDAD DE ORIGEN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HECHOS CONOCIDOS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DETENIDOS 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u="none" strike="noStrike" dirty="0">
                          <a:effectLst/>
                          <a:latin typeface="+mn-lt"/>
                        </a:rPr>
                        <a:t>VICTIMAS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283394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Española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43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14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40,00%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45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194394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Sudamericana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28,57%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835793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Europeo comunitario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11,43%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778788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Centroamericana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11,43%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814172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Africana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2,86%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468431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Otros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5,71%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217944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TOTAL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+mn-lt"/>
                        </a:rPr>
                        <a:t>64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+mn-lt"/>
                        </a:rPr>
                        <a:t>35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+mn-lt"/>
                        </a:rPr>
                        <a:t>100,00%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+mn-lt"/>
                        </a:rPr>
                        <a:t>67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765984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882540"/>
              </p:ext>
            </p:extLst>
          </p:nvPr>
        </p:nvGraphicFramePr>
        <p:xfrm>
          <a:off x="1420835" y="1026941"/>
          <a:ext cx="9551965" cy="2236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5242">
                  <a:extLst>
                    <a:ext uri="{9D8B030D-6E8A-4147-A177-3AD203B41FA5}">
                      <a16:colId xmlns:a16="http://schemas.microsoft.com/office/drawing/2014/main" val="1225181514"/>
                    </a:ext>
                  </a:extLst>
                </a:gridCol>
                <a:gridCol w="1604979">
                  <a:extLst>
                    <a:ext uri="{9D8B030D-6E8A-4147-A177-3AD203B41FA5}">
                      <a16:colId xmlns:a16="http://schemas.microsoft.com/office/drawing/2014/main" val="2370479673"/>
                    </a:ext>
                  </a:extLst>
                </a:gridCol>
                <a:gridCol w="1272621">
                  <a:extLst>
                    <a:ext uri="{9D8B030D-6E8A-4147-A177-3AD203B41FA5}">
                      <a16:colId xmlns:a16="http://schemas.microsoft.com/office/drawing/2014/main" val="1019629178"/>
                    </a:ext>
                  </a:extLst>
                </a:gridCol>
                <a:gridCol w="1184853">
                  <a:extLst>
                    <a:ext uri="{9D8B030D-6E8A-4147-A177-3AD203B41FA5}">
                      <a16:colId xmlns:a16="http://schemas.microsoft.com/office/drawing/2014/main" val="3364755406"/>
                    </a:ext>
                  </a:extLst>
                </a:gridCol>
                <a:gridCol w="1404270">
                  <a:extLst>
                    <a:ext uri="{9D8B030D-6E8A-4147-A177-3AD203B41FA5}">
                      <a16:colId xmlns:a16="http://schemas.microsoft.com/office/drawing/2014/main" val="1636948478"/>
                    </a:ext>
                  </a:extLst>
                </a:gridCol>
              </a:tblGrid>
              <a:tr h="58503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MALTRATO AMBITO FAMILIAR UPAS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2018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2019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2020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2021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207880"/>
                  </a:ext>
                </a:extLst>
              </a:tr>
              <a:tr h="53292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ATESTADOS DE MALTRATO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</a:rPr>
                        <a:t> </a:t>
                      </a:r>
                      <a:r>
                        <a:rPr lang="es-ES" sz="1800" u="none" strike="noStrike" dirty="0" smtClean="0">
                          <a:effectLst/>
                        </a:rPr>
                        <a:t>113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</a:rPr>
                        <a:t> </a:t>
                      </a:r>
                      <a:r>
                        <a:rPr lang="es-ES" sz="1800" u="none" strike="noStrike" dirty="0" smtClean="0">
                          <a:effectLst/>
                        </a:rPr>
                        <a:t>69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</a:rPr>
                        <a:t> </a:t>
                      </a:r>
                      <a:r>
                        <a:rPr lang="es-ES" sz="1800" u="none" strike="noStrike" dirty="0" smtClean="0">
                          <a:effectLst/>
                        </a:rPr>
                        <a:t>65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41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4930878"/>
                  </a:ext>
                </a:extLst>
              </a:tr>
              <a:tr h="56782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PROBLEMAS FAMILIARES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147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130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121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117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884880"/>
                  </a:ext>
                </a:extLst>
              </a:tr>
              <a:tr h="55061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</a:rPr>
                        <a:t>AYUDA HUMANITARIA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107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64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78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207684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3826412" y="375177"/>
            <a:ext cx="5584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MALTRATO EN AMBITO FAMILIAR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372412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495380"/>
              </p:ext>
            </p:extLst>
          </p:nvPr>
        </p:nvGraphicFramePr>
        <p:xfrm>
          <a:off x="603502" y="584636"/>
          <a:ext cx="11061627" cy="54263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75505">
                  <a:extLst>
                    <a:ext uri="{9D8B030D-6E8A-4147-A177-3AD203B41FA5}">
                      <a16:colId xmlns:a16="http://schemas.microsoft.com/office/drawing/2014/main" val="1472407984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380478432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282701255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4254890543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3333680441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2450153456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826697337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3441532937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585636201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3686200195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1265708669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167911600"/>
                    </a:ext>
                  </a:extLst>
                </a:gridCol>
                <a:gridCol w="606691">
                  <a:extLst>
                    <a:ext uri="{9D8B030D-6E8A-4147-A177-3AD203B41FA5}">
                      <a16:colId xmlns:a16="http://schemas.microsoft.com/office/drawing/2014/main" val="3055151823"/>
                    </a:ext>
                  </a:extLst>
                </a:gridCol>
                <a:gridCol w="905830">
                  <a:extLst>
                    <a:ext uri="{9D8B030D-6E8A-4147-A177-3AD203B41FA5}">
                      <a16:colId xmlns:a16="http://schemas.microsoft.com/office/drawing/2014/main" val="2861642908"/>
                    </a:ext>
                  </a:extLst>
                </a:gridCol>
              </a:tblGrid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 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ENERO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FEBR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MAR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ABRIL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MAYO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JUNIO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JULIO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AGOS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SEPTI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OCTUB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NOVIE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DICIEM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TOTAL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433121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</a:rPr>
                        <a:t>DELITOS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786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738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972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786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927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1.042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1.005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828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1.016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1.201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1.166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1.044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11.511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089722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Homicidio/Asesinato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028440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Lesiones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50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58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55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72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66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56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571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815734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Resto Personas (Exc. Malos tratos)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62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33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63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47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62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43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59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44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65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65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53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647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0053246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Total contra las Personas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96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55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105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85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99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93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120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es-ES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109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123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132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109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</a:rPr>
                        <a:t>1.225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15669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</a:rPr>
                        <a:t>Malos tratos (incluye habituales)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25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34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28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40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39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39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26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46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24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36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42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</a:rPr>
                        <a:t>417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876230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Libertad Sexual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130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709176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Robos con Violencia/Intimidación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s-ES" sz="14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206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367589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Robos Fuerza en las cosas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46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41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47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60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463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7762172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Robos Fuerza en interior de vehículo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227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266886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Total Robo con Fuerza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61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65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>
                          <a:solidFill>
                            <a:srgbClr val="FF0000"/>
                          </a:solidFill>
                          <a:effectLst/>
                        </a:rPr>
                        <a:t>66</a:t>
                      </a:r>
                      <a:endParaRPr lang="es-ES" sz="14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>
                          <a:solidFill>
                            <a:srgbClr val="FF0000"/>
                          </a:solidFill>
                          <a:effectLst/>
                        </a:rPr>
                        <a:t>60</a:t>
                      </a:r>
                      <a:endParaRPr lang="es-ES" sz="14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95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690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9165552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Hurtos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180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174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248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201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251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332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299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214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278</a:t>
                      </a:r>
                      <a:endParaRPr lang="es-ES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368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337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300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3.182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45419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Sustracción DE Vehículos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9</a:t>
                      </a:r>
                      <a:endParaRPr lang="es-E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61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524946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Sustracción EN Vehículos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559719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Resto contra el Patrimonio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309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288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355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315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324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334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289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283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349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398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402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373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4.019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3118881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Total contra el Patrimonio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535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507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659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562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643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727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650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550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701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834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811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773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</a:rPr>
                        <a:t>7.952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78469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Tráfico de Estupefacientes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</a:rPr>
                        <a:t>77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435928"/>
                  </a:ext>
                </a:extLst>
              </a:tr>
              <a:tr h="25291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Resto Delitos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104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112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143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84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118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146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159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115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137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160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142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84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</a:rPr>
                        <a:t>1.504</a:t>
                      </a:r>
                      <a:endParaRPr lang="es-E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840152"/>
                  </a:ext>
                </a:extLst>
              </a:tr>
              <a:tr h="621002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Total Delitos</a:t>
                      </a:r>
                      <a:endParaRPr lang="es-E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786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738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972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786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927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1.042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1.005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828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1.016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1.201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1.166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1.044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11.511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9814267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3216819" y="70809"/>
            <a:ext cx="5971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DELITOS EN PAMPLONA POR LA TOTALIDAD DE LAS POLICIAS</a:t>
            </a:r>
            <a:endParaRPr lang="es-ES" b="1" dirty="0"/>
          </a:p>
        </p:txBody>
      </p:sp>
      <p:sp>
        <p:nvSpPr>
          <p:cNvPr id="2" name="Flecha izquierda, derecha y arriba 1"/>
          <p:cNvSpPr/>
          <p:nvPr/>
        </p:nvSpPr>
        <p:spPr>
          <a:xfrm>
            <a:off x="6758824" y="6010947"/>
            <a:ext cx="753324" cy="640784"/>
          </a:xfrm>
          <a:prstGeom prst="leftRight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7906043" y="6146673"/>
            <a:ext cx="3180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DELITOS </a:t>
            </a:r>
            <a:r>
              <a:rPr lang="es-ES" b="1" dirty="0" smtClean="0"/>
              <a:t>6.260</a:t>
            </a:r>
          </a:p>
          <a:p>
            <a:r>
              <a:rPr lang="es-ES" dirty="0" smtClean="0"/>
              <a:t>INCIDE DE CRIMINALIDAD </a:t>
            </a:r>
            <a:r>
              <a:rPr lang="es-ES" b="1" dirty="0" smtClean="0"/>
              <a:t>30,24</a:t>
            </a:r>
            <a:endParaRPr lang="es-ES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3162046" y="6146672"/>
            <a:ext cx="3180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DELITOS  </a:t>
            </a:r>
            <a:r>
              <a:rPr lang="es-ES" b="1" dirty="0" smtClean="0"/>
              <a:t>5.251</a:t>
            </a:r>
          </a:p>
          <a:p>
            <a:r>
              <a:rPr lang="es-ES" dirty="0" smtClean="0"/>
              <a:t>INCIDE DE CRIMINALIDAD </a:t>
            </a:r>
            <a:r>
              <a:rPr lang="es-ES" b="1" dirty="0" smtClean="0"/>
              <a:t>25,37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346792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937199"/>
              </p:ext>
            </p:extLst>
          </p:nvPr>
        </p:nvGraphicFramePr>
        <p:xfrm>
          <a:off x="378822" y="714117"/>
          <a:ext cx="11092544" cy="2861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2781">
                  <a:extLst>
                    <a:ext uri="{9D8B030D-6E8A-4147-A177-3AD203B41FA5}">
                      <a16:colId xmlns:a16="http://schemas.microsoft.com/office/drawing/2014/main" val="2057065223"/>
                    </a:ext>
                  </a:extLst>
                </a:gridCol>
                <a:gridCol w="618614">
                  <a:extLst>
                    <a:ext uri="{9D8B030D-6E8A-4147-A177-3AD203B41FA5}">
                      <a16:colId xmlns:a16="http://schemas.microsoft.com/office/drawing/2014/main" val="2670664684"/>
                    </a:ext>
                  </a:extLst>
                </a:gridCol>
                <a:gridCol w="722888">
                  <a:extLst>
                    <a:ext uri="{9D8B030D-6E8A-4147-A177-3AD203B41FA5}">
                      <a16:colId xmlns:a16="http://schemas.microsoft.com/office/drawing/2014/main" val="2742772309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847702607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4154642130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2124571670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251247967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33970368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3265442370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3088917841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3227850092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3116354348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4020021406"/>
                    </a:ext>
                  </a:extLst>
                </a:gridCol>
                <a:gridCol w="670751">
                  <a:extLst>
                    <a:ext uri="{9D8B030D-6E8A-4147-A177-3AD203B41FA5}">
                      <a16:colId xmlns:a16="http://schemas.microsoft.com/office/drawing/2014/main" val="691550235"/>
                    </a:ext>
                  </a:extLst>
                </a:gridCol>
              </a:tblGrid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Robos con Violencia/Intimidación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ENERO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FEBRERO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MARZO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ABRIL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MAYO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JUNIO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JULIO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AGOSTO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SEPTIEM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OCTUB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NOVIEM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DICIEMB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TOTAL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4831352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2018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187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5623744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2019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62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200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15055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2020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154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781700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2021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s-ES" sz="1400" b="1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689272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046671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Robos con Violencia/Intimidación PM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ENERO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FEBRERO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MARZO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ABRIL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MAYO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JUNIO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JULIO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AGOSTO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SEPTIE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OCTUB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NOVIE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 smtClean="0">
                          <a:effectLst/>
                          <a:latin typeface="+mn-lt"/>
                        </a:rPr>
                        <a:t>DICIEM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TOTAL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758594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2018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093204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2019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8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8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17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3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4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04355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2019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856579"/>
                  </a:ext>
                </a:extLst>
              </a:tr>
              <a:tr h="1749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2020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9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108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950" marR="7950" marT="79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924953"/>
                  </a:ext>
                </a:extLst>
              </a:tr>
            </a:tbl>
          </a:graphicData>
        </a:graphic>
      </p:graphicFrame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628905"/>
              </p:ext>
            </p:extLst>
          </p:nvPr>
        </p:nvGraphicFramePr>
        <p:xfrm>
          <a:off x="378822" y="3709851"/>
          <a:ext cx="5695407" cy="2892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8484098"/>
              </p:ext>
            </p:extLst>
          </p:nvPr>
        </p:nvGraphicFramePr>
        <p:xfrm>
          <a:off x="6200502" y="3798918"/>
          <a:ext cx="5582195" cy="3059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4220308" y="56293"/>
            <a:ext cx="4285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/>
              <a:t>ROBOS CON INTIMIDACION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554761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237056"/>
              </p:ext>
            </p:extLst>
          </p:nvPr>
        </p:nvGraphicFramePr>
        <p:xfrm>
          <a:off x="365761" y="1191419"/>
          <a:ext cx="5669280" cy="1419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1723">
                  <a:extLst>
                    <a:ext uri="{9D8B030D-6E8A-4147-A177-3AD203B41FA5}">
                      <a16:colId xmlns:a16="http://schemas.microsoft.com/office/drawing/2014/main" val="4266251264"/>
                    </a:ext>
                  </a:extLst>
                </a:gridCol>
                <a:gridCol w="857557">
                  <a:extLst>
                    <a:ext uri="{9D8B030D-6E8A-4147-A177-3AD203B41FA5}">
                      <a16:colId xmlns:a16="http://schemas.microsoft.com/office/drawing/2014/main" val="672519350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DENUNCIAS PRESENTADAS </a:t>
                      </a:r>
                      <a:r>
                        <a:rPr lang="es-ES" sz="1800" u="none" strike="noStrike" dirty="0" smtClean="0">
                          <a:effectLst/>
                        </a:rPr>
                        <a:t>JUNIO/ENERO22 PM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89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67884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>
                          <a:effectLst/>
                        </a:rPr>
                        <a:t>ESCLARECIDOS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31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6246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>
                          <a:effectLst/>
                        </a:rPr>
                        <a:t>DETENIDOS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693639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>
                          <a:effectLst/>
                        </a:rPr>
                        <a:t>DETENIDOS MAYORES DE EDAD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31536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DETENIDOS MENORES DE EDAD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7031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025008"/>
              </p:ext>
            </p:extLst>
          </p:nvPr>
        </p:nvGraphicFramePr>
        <p:xfrm>
          <a:off x="962613" y="3746510"/>
          <a:ext cx="6938011" cy="1565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457">
                  <a:extLst>
                    <a:ext uri="{9D8B030D-6E8A-4147-A177-3AD203B41FA5}">
                      <a16:colId xmlns:a16="http://schemas.microsoft.com/office/drawing/2014/main" val="720059455"/>
                    </a:ext>
                  </a:extLst>
                </a:gridCol>
                <a:gridCol w="1430518">
                  <a:extLst>
                    <a:ext uri="{9D8B030D-6E8A-4147-A177-3AD203B41FA5}">
                      <a16:colId xmlns:a16="http://schemas.microsoft.com/office/drawing/2014/main" val="4272595931"/>
                    </a:ext>
                  </a:extLst>
                </a:gridCol>
                <a:gridCol w="1430518">
                  <a:extLst>
                    <a:ext uri="{9D8B030D-6E8A-4147-A177-3AD203B41FA5}">
                      <a16:colId xmlns:a16="http://schemas.microsoft.com/office/drawing/2014/main" val="801407036"/>
                    </a:ext>
                  </a:extLst>
                </a:gridCol>
                <a:gridCol w="1430518">
                  <a:extLst>
                    <a:ext uri="{9D8B030D-6E8A-4147-A177-3AD203B41FA5}">
                      <a16:colId xmlns:a16="http://schemas.microsoft.com/office/drawing/2014/main" val="377895001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NACIONALIDAD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DETENIDOS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NUMERO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8002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MARROQUIS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82,46%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46,81%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11168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SUDAMERICANOS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36,17%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9595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PAISES DEL ESTE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8,51%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86884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OTROS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8,51%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3472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ESPAÑOLES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chemeClr val="tx1"/>
                          </a:solidFill>
                          <a:effectLst/>
                        </a:rPr>
                        <a:t>17,54%</a:t>
                      </a:r>
                      <a:endParaRPr lang="es-E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85119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422588" y="325984"/>
            <a:ext cx="7153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ROBOS CON VIOLENCIA DE PM SEGUNDO SEMESTRE AÑO 21 Y ENERO 22</a:t>
            </a:r>
            <a:endParaRPr lang="es-ES" b="1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469152"/>
              </p:ext>
            </p:extLst>
          </p:nvPr>
        </p:nvGraphicFramePr>
        <p:xfrm>
          <a:off x="6249416" y="996156"/>
          <a:ext cx="4978400" cy="19869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3727449490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59561570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5014658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LOCALIZACION ROBOS PM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NUMERO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 dirty="0">
                          <a:effectLst/>
                        </a:rPr>
                        <a:t>%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510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SAN JUAN/MENDEBALDEA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24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26,97%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1790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CASCO VIEJO/ENSANCHE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21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23,60%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3529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ROCHAPEA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14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15,73%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0711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ITURRAMA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11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12,36%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2454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OTROS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19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 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3638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TOTAL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u="none" strike="noStrike">
                          <a:effectLst/>
                        </a:rPr>
                        <a:t>89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800" u="none" strike="noStrike" dirty="0">
                          <a:effectLst/>
                        </a:rPr>
                        <a:t>78,65%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576572"/>
                  </a:ext>
                </a:extLst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8382001" y="3605946"/>
            <a:ext cx="3459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/>
              <a:t>MODO DE ACTUACIÓN SIMILAR: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ELECCION DE ZONAS DE OCIO.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ACTUACION EN GRUPOS.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ELECCION DE VICTIMA FACIL</a:t>
            </a:r>
          </a:p>
          <a:p>
            <a:pPr algn="just"/>
            <a:r>
              <a:rPr lang="es-ES" dirty="0" smtClean="0"/>
              <a:t>- UTILIZACION DE LA VIOLENCIA EN FUNCION DE RESISTENCIA.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ENERO 22- 18, FEBRERO22-  8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2402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166684"/>
              </p:ext>
            </p:extLst>
          </p:nvPr>
        </p:nvGraphicFramePr>
        <p:xfrm>
          <a:off x="2846278" y="215435"/>
          <a:ext cx="6492240" cy="1773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81610">
                  <a:extLst>
                    <a:ext uri="{9D8B030D-6E8A-4147-A177-3AD203B41FA5}">
                      <a16:colId xmlns:a16="http://schemas.microsoft.com/office/drawing/2014/main" val="866869719"/>
                    </a:ext>
                  </a:extLst>
                </a:gridCol>
                <a:gridCol w="1210630">
                  <a:extLst>
                    <a:ext uri="{9D8B030D-6E8A-4147-A177-3AD203B41FA5}">
                      <a16:colId xmlns:a16="http://schemas.microsoft.com/office/drawing/2014/main" val="1418803195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b="1" u="none" strike="noStrike" dirty="0">
                          <a:effectLst/>
                        </a:rPr>
                        <a:t>APRENSIONES  DURANTE 2021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</a:rPr>
                        <a:t>NUMERO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345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 smtClean="0">
                          <a:effectLst/>
                        </a:rPr>
                        <a:t>Aprensiones </a:t>
                      </a:r>
                      <a:r>
                        <a:rPr lang="es-ES" sz="1600" u="none" strike="noStrike" dirty="0">
                          <a:effectLst/>
                        </a:rPr>
                        <a:t>totales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1320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04233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Aprensiones con atestado con </a:t>
                      </a:r>
                      <a:r>
                        <a:rPr lang="es-ES" sz="1600" u="none" strike="noStrike" dirty="0" smtClean="0">
                          <a:effectLst/>
                        </a:rPr>
                        <a:t>delito Salud Pública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48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999825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u="none" strike="noStrike">
                          <a:effectLst/>
                        </a:rPr>
                        <a:t>Actas administrativas por consumo o tenencia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 smtClean="0">
                          <a:effectLst/>
                        </a:rPr>
                        <a:t>1272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3464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>
                          <a:effectLst/>
                        </a:rPr>
                        <a:t>Actas realizadas a menores de edad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281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76722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>
                          <a:effectLst/>
                        </a:rPr>
                        <a:t>Actas realizadas a mayores de edad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1021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05403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>
                          <a:effectLst/>
                        </a:rPr>
                        <a:t>Actas realizadas recogidas vía publica                          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300554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174551"/>
              </p:ext>
            </p:extLst>
          </p:nvPr>
        </p:nvGraphicFramePr>
        <p:xfrm>
          <a:off x="414805" y="2260886"/>
          <a:ext cx="5245331" cy="4395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6451">
                  <a:extLst>
                    <a:ext uri="{9D8B030D-6E8A-4147-A177-3AD203B41FA5}">
                      <a16:colId xmlns:a16="http://schemas.microsoft.com/office/drawing/2014/main" val="1434943479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3845818445"/>
                    </a:ext>
                  </a:extLst>
                </a:gridCol>
                <a:gridCol w="1335024">
                  <a:extLst>
                    <a:ext uri="{9D8B030D-6E8A-4147-A177-3AD203B41FA5}">
                      <a16:colId xmlns:a16="http://schemas.microsoft.com/office/drawing/2014/main" val="2838407618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Tipo </a:t>
                      </a:r>
                      <a:r>
                        <a:rPr lang="es-ES" sz="1600" dirty="0" smtClean="0">
                          <a:effectLst/>
                        </a:rPr>
                        <a:t>Droga aprendida                   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effectLst/>
                        </a:rPr>
                        <a:t>Número ex.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Peso en gr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6127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Anfetamina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51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122.69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3450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Cocaína  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134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1691,34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9682750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Comprimidos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9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------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008793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Hongos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------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1823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Éxtasis (MDMA)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23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22.48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4268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Haschish 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363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1394,55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32919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Heroína  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29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410.84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1324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Ketamina 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10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987,54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3009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L.S.D.   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-----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3435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Marihuana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753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78332,19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679588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Labor de tabaco con marihuana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33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---------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5027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Labor de tabaco con haschish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18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--------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87483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Nulos    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0.40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0573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Medicamentos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5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2.80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1092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Otros   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15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3198.16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760705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Speed                     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61</a:t>
                      </a:r>
                      <a:endParaRPr lang="es-E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2137,50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67204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TOTALES 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1509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475686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800158"/>
              </p:ext>
            </p:extLst>
          </p:nvPr>
        </p:nvGraphicFramePr>
        <p:xfrm>
          <a:off x="6720840" y="2684939"/>
          <a:ext cx="4498848" cy="3547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7208">
                  <a:extLst>
                    <a:ext uri="{9D8B030D-6E8A-4147-A177-3AD203B41FA5}">
                      <a16:colId xmlns:a16="http://schemas.microsoft.com/office/drawing/2014/main" val="1992208642"/>
                    </a:ext>
                  </a:extLst>
                </a:gridCol>
                <a:gridCol w="1691640">
                  <a:extLst>
                    <a:ext uri="{9D8B030D-6E8A-4147-A177-3AD203B41FA5}">
                      <a16:colId xmlns:a16="http://schemas.microsoft.com/office/drawing/2014/main" val="961235557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Tipo Droga  aprendida a menores             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 dirty="0">
                          <a:effectLst/>
                        </a:rPr>
                        <a:t>Núm. expedientes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84513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Anfetamina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u="none" strike="noStrike" dirty="0">
                          <a:effectLst/>
                        </a:rPr>
                        <a:t>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76765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Cocaína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u="none" strike="noStrike" dirty="0">
                          <a:effectLst/>
                        </a:rPr>
                        <a:t>10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88189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Comprimidos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 dirty="0">
                          <a:effectLst/>
                        </a:rPr>
                        <a:t>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35919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Extasis (MDMA)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 dirty="0">
                          <a:effectLst/>
                        </a:rPr>
                        <a:t>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270952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Haschish                 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u="none" strike="noStrike" dirty="0">
                          <a:effectLst/>
                        </a:rPr>
                        <a:t>99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21853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Heroina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 dirty="0">
                          <a:effectLst/>
                        </a:rPr>
                        <a:t>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790256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Labor de tabaco con marihuana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 dirty="0">
                          <a:effectLst/>
                        </a:rPr>
                        <a:t>11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172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Labor de tabaco con haschish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 dirty="0">
                          <a:effectLst/>
                        </a:rPr>
                        <a:t>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621140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Medicamentos         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 dirty="0">
                          <a:effectLst/>
                        </a:rPr>
                        <a:t>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656001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Marihuana                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u="none" strike="noStrike" dirty="0">
                          <a:effectLst/>
                        </a:rPr>
                        <a:t>169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16681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Otros                    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 dirty="0">
                          <a:effectLst/>
                        </a:rPr>
                        <a:t>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1511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Speed                    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u="none" strike="noStrike" dirty="0">
                          <a:effectLst/>
                        </a:rPr>
                        <a:t>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94405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TOTAL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317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79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072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204682"/>
              </p:ext>
            </p:extLst>
          </p:nvPr>
        </p:nvGraphicFramePr>
        <p:xfrm>
          <a:off x="356615" y="566502"/>
          <a:ext cx="11484866" cy="54920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0568">
                  <a:extLst>
                    <a:ext uri="{9D8B030D-6E8A-4147-A177-3AD203B41FA5}">
                      <a16:colId xmlns:a16="http://schemas.microsoft.com/office/drawing/2014/main" val="2542398215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2696231601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3215960260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3845558281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3479536989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3578902177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3845893929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1398431318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4141846033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2311026147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46973206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3712743530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3386193099"/>
                    </a:ext>
                  </a:extLst>
                </a:gridCol>
                <a:gridCol w="634946">
                  <a:extLst>
                    <a:ext uri="{9D8B030D-6E8A-4147-A177-3AD203B41FA5}">
                      <a16:colId xmlns:a16="http://schemas.microsoft.com/office/drawing/2014/main" val="3019357634"/>
                    </a:ext>
                  </a:extLst>
                </a:gridCol>
              </a:tblGrid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ENERO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FEB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MAR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ABRIL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MAYO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JUNIO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JULIO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AGOS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SEPTI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OCTU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NOVIE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DICI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TOTAL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860152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</a:rPr>
                        <a:t>DELITOS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309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323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402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348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414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541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465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400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424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517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504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457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5.104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5869172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</a:rPr>
                        <a:t>Homicidio/Asesinato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272024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Lesiones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15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19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17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25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18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45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288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8877379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Resto Personas (Exc. Malos tratos)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10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10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16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6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14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10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13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640763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</a:rPr>
                        <a:t>Total contra las Personas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29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35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35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43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44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32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55</a:t>
                      </a:r>
                      <a:endParaRPr lang="es-ES" sz="16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46</a:t>
                      </a:r>
                      <a:endParaRPr lang="es-ES" sz="16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40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439</a:t>
                      </a:r>
                      <a:endParaRPr lang="es-ES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974713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Malos tratos (incluye habituales)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28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21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19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12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220</a:t>
                      </a:r>
                      <a:endParaRPr lang="es-ES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222805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Libertad Sexual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5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53</a:t>
                      </a:r>
                      <a:endParaRPr lang="es-ES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163411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Robos con Violencia/Intimidación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5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8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108</a:t>
                      </a:r>
                      <a:endParaRPr lang="es-ES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451478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Robos Fuerza en las cosas 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16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16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16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18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221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3006668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Robos Fuerza en el interior de vehículo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7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138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5859676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Total Robo con Fuerza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25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359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3956137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Hurtos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150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123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133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197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131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115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132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164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156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147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1.654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571576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Sustracción DE Vehículos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5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28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6595322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Sustracción EN Vehículos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 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286818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Resto contra el Patrimonio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96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94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96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97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87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102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118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118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115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1.273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615088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Total contra el Patrimonio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232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230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290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241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259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368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261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228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272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307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312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314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3.314</a:t>
                      </a:r>
                      <a:endParaRPr lang="es-ES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384445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Tráfico de Estupefacientes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29</a:t>
                      </a:r>
                      <a:endParaRPr lang="es-ES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025790"/>
                  </a:ext>
                </a:extLst>
              </a:tr>
              <a:tr h="26632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Resto Delitos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30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47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74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122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95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91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112</a:t>
                      </a:r>
                      <a:endParaRPr lang="es-E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103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64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941</a:t>
                      </a:r>
                      <a:endParaRPr lang="es-ES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703686"/>
                  </a:ext>
                </a:extLst>
              </a:tr>
              <a:tr h="431905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</a:rPr>
                        <a:t>Total Delitos</a:t>
                      </a:r>
                      <a:endParaRPr lang="es-E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309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323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402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348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414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541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465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400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424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517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504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457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5.104</a:t>
                      </a:r>
                      <a:endParaRPr lang="es-E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91311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566496" y="109024"/>
            <a:ext cx="506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DELITOS EN PAMPLONA  DE LAS POLICIA MUNICIPAL</a:t>
            </a:r>
            <a:endParaRPr lang="es-ES" dirty="0"/>
          </a:p>
        </p:txBody>
      </p:sp>
      <p:sp>
        <p:nvSpPr>
          <p:cNvPr id="4" name="Flecha izquierda, derecha y arriba 3"/>
          <p:cNvSpPr/>
          <p:nvPr/>
        </p:nvSpPr>
        <p:spPr>
          <a:xfrm>
            <a:off x="6983908" y="6146671"/>
            <a:ext cx="753324" cy="640784"/>
          </a:xfrm>
          <a:prstGeom prst="leftRight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7906043" y="6146673"/>
            <a:ext cx="3182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DELITOS </a:t>
            </a:r>
            <a:r>
              <a:rPr lang="es-ES" b="1" dirty="0" smtClean="0"/>
              <a:t>2.767</a:t>
            </a:r>
          </a:p>
          <a:p>
            <a:r>
              <a:rPr lang="es-ES" dirty="0" smtClean="0"/>
              <a:t>INCIDE DE CRIMINALIDAD </a:t>
            </a:r>
            <a:r>
              <a:rPr lang="es-ES" b="1" dirty="0" smtClean="0"/>
              <a:t>13,37</a:t>
            </a:r>
            <a:endParaRPr lang="es-ES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3162046" y="6146672"/>
            <a:ext cx="3234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DELITOS  </a:t>
            </a:r>
            <a:r>
              <a:rPr lang="es-ES" b="1" dirty="0" smtClean="0"/>
              <a:t>2.337</a:t>
            </a:r>
          </a:p>
          <a:p>
            <a:r>
              <a:rPr lang="es-ES" dirty="0" smtClean="0"/>
              <a:t>INCIDE DE CRIMINALIDAD </a:t>
            </a:r>
            <a:r>
              <a:rPr lang="es-ES" b="1" dirty="0"/>
              <a:t> </a:t>
            </a:r>
            <a:r>
              <a:rPr lang="es-ES" b="1" dirty="0" smtClean="0"/>
              <a:t>11,29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291420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160047"/>
              </p:ext>
            </p:extLst>
          </p:nvPr>
        </p:nvGraphicFramePr>
        <p:xfrm>
          <a:off x="600892" y="822257"/>
          <a:ext cx="11443061" cy="2057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9566">
                  <a:extLst>
                    <a:ext uri="{9D8B030D-6E8A-4147-A177-3AD203B41FA5}">
                      <a16:colId xmlns:a16="http://schemas.microsoft.com/office/drawing/2014/main" val="353440796"/>
                    </a:ext>
                  </a:extLst>
                </a:gridCol>
                <a:gridCol w="966651">
                  <a:extLst>
                    <a:ext uri="{9D8B030D-6E8A-4147-A177-3AD203B41FA5}">
                      <a16:colId xmlns:a16="http://schemas.microsoft.com/office/drawing/2014/main" val="384009731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54504514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132196024"/>
                    </a:ext>
                  </a:extLst>
                </a:gridCol>
                <a:gridCol w="966652">
                  <a:extLst>
                    <a:ext uri="{9D8B030D-6E8A-4147-A177-3AD203B41FA5}">
                      <a16:colId xmlns:a16="http://schemas.microsoft.com/office/drawing/2014/main" val="724220526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44377303"/>
                    </a:ext>
                  </a:extLst>
                </a:gridCol>
                <a:gridCol w="957942">
                  <a:extLst>
                    <a:ext uri="{9D8B030D-6E8A-4147-A177-3AD203B41FA5}">
                      <a16:colId xmlns:a16="http://schemas.microsoft.com/office/drawing/2014/main" val="2070781713"/>
                    </a:ext>
                  </a:extLst>
                </a:gridCol>
                <a:gridCol w="896982">
                  <a:extLst>
                    <a:ext uri="{9D8B030D-6E8A-4147-A177-3AD203B41FA5}">
                      <a16:colId xmlns:a16="http://schemas.microsoft.com/office/drawing/2014/main" val="2436314363"/>
                    </a:ext>
                  </a:extLst>
                </a:gridCol>
              </a:tblGrid>
              <a:tr h="2517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DELITOS </a:t>
                      </a:r>
                      <a:r>
                        <a:rPr lang="es-ES" sz="1600" b="1" u="none" strike="noStrike" dirty="0" smtClean="0">
                          <a:effectLst/>
                        </a:rPr>
                        <a:t> </a:t>
                      </a:r>
                      <a:r>
                        <a:rPr lang="es-ES" sz="1600" b="1" u="none" strike="noStrike" dirty="0">
                          <a:effectLst/>
                        </a:rPr>
                        <a:t>POR </a:t>
                      </a:r>
                      <a:r>
                        <a:rPr lang="es-ES" sz="1600" b="1" u="none" strike="noStrike" dirty="0" smtClean="0">
                          <a:effectLst/>
                        </a:rPr>
                        <a:t>TIPOS TODAS</a:t>
                      </a:r>
                      <a:r>
                        <a:rPr lang="es-ES" sz="1600" b="1" u="none" strike="noStrike" baseline="0" dirty="0" smtClean="0">
                          <a:effectLst/>
                        </a:rPr>
                        <a:t> POLICIAS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2016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2017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2018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2019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2020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2021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906179"/>
                  </a:ext>
                </a:extLst>
              </a:tr>
              <a:tr h="25172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1.114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1.115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1.209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1.138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978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1.225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213186"/>
                  </a:ext>
                </a:extLst>
              </a:tr>
              <a:tr h="25172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malos tratos y 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516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571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595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558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493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-1,97%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940690"/>
                  </a:ext>
                </a:extLst>
              </a:tr>
              <a:tr h="25172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robo con violencia o intimidación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289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285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187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203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154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644176"/>
                  </a:ext>
                </a:extLst>
              </a:tr>
              <a:tr h="25172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de robo con fuerza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1.081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920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1028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936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660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-26,28%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289095"/>
                  </a:ext>
                </a:extLst>
              </a:tr>
              <a:tr h="25172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Delitos contra el patrimonio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7.585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 smtClean="0">
                          <a:effectLst/>
                        </a:rPr>
                        <a:t>7.876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 smtClean="0">
                          <a:effectLst/>
                        </a:rPr>
                        <a:t>8.472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 smtClean="0">
                          <a:effectLst/>
                        </a:rPr>
                        <a:t>9.381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 smtClean="0">
                          <a:effectLst/>
                        </a:rPr>
                        <a:t>6.968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7.262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-22,59%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982079"/>
                  </a:ext>
                </a:extLst>
              </a:tr>
              <a:tr h="27037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Resto de delitos (incluidos tráfico de estupefacientes)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1.240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902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881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 smtClean="0">
                          <a:effectLst/>
                        </a:rPr>
                        <a:t>1.114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975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41,92%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933669"/>
                  </a:ext>
                </a:extLst>
              </a:tr>
              <a:tr h="25172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</a:rPr>
                        <a:t>TOTAL DELITOS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11.826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11.669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12.372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13.330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</a:rPr>
                        <a:t>9.569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42" marR="11442" marT="11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-13,65%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521221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282602"/>
              </p:ext>
            </p:extLst>
          </p:nvPr>
        </p:nvGraphicFramePr>
        <p:xfrm>
          <a:off x="613955" y="3344095"/>
          <a:ext cx="11429997" cy="28024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9914">
                  <a:extLst>
                    <a:ext uri="{9D8B030D-6E8A-4147-A177-3AD203B41FA5}">
                      <a16:colId xmlns:a16="http://schemas.microsoft.com/office/drawing/2014/main" val="1847596636"/>
                    </a:ext>
                  </a:extLst>
                </a:gridCol>
                <a:gridCol w="951646">
                  <a:extLst>
                    <a:ext uri="{9D8B030D-6E8A-4147-A177-3AD203B41FA5}">
                      <a16:colId xmlns:a16="http://schemas.microsoft.com/office/drawing/2014/main" val="1183023747"/>
                    </a:ext>
                  </a:extLst>
                </a:gridCol>
                <a:gridCol w="1024849">
                  <a:extLst>
                    <a:ext uri="{9D8B030D-6E8A-4147-A177-3AD203B41FA5}">
                      <a16:colId xmlns:a16="http://schemas.microsoft.com/office/drawing/2014/main" val="3503113580"/>
                    </a:ext>
                  </a:extLst>
                </a:gridCol>
                <a:gridCol w="922364">
                  <a:extLst>
                    <a:ext uri="{9D8B030D-6E8A-4147-A177-3AD203B41FA5}">
                      <a16:colId xmlns:a16="http://schemas.microsoft.com/office/drawing/2014/main" val="2694187324"/>
                    </a:ext>
                  </a:extLst>
                </a:gridCol>
                <a:gridCol w="1068771">
                  <a:extLst>
                    <a:ext uri="{9D8B030D-6E8A-4147-A177-3AD203B41FA5}">
                      <a16:colId xmlns:a16="http://schemas.microsoft.com/office/drawing/2014/main" val="449083088"/>
                    </a:ext>
                  </a:extLst>
                </a:gridCol>
                <a:gridCol w="951646">
                  <a:extLst>
                    <a:ext uri="{9D8B030D-6E8A-4147-A177-3AD203B41FA5}">
                      <a16:colId xmlns:a16="http://schemas.microsoft.com/office/drawing/2014/main" val="860903008"/>
                    </a:ext>
                  </a:extLst>
                </a:gridCol>
                <a:gridCol w="937005">
                  <a:extLst>
                    <a:ext uri="{9D8B030D-6E8A-4147-A177-3AD203B41FA5}">
                      <a16:colId xmlns:a16="http://schemas.microsoft.com/office/drawing/2014/main" val="4109289066"/>
                    </a:ext>
                  </a:extLst>
                </a:gridCol>
                <a:gridCol w="863802">
                  <a:extLst>
                    <a:ext uri="{9D8B030D-6E8A-4147-A177-3AD203B41FA5}">
                      <a16:colId xmlns:a16="http://schemas.microsoft.com/office/drawing/2014/main" val="2741370790"/>
                    </a:ext>
                  </a:extLst>
                </a:gridCol>
              </a:tblGrid>
              <a:tr h="36364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Tipo de delito PM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444066"/>
                  </a:ext>
                </a:extLst>
              </a:tr>
              <a:tr h="3636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530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540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576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458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382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42382"/>
                  </a:ext>
                </a:extLst>
              </a:tr>
              <a:tr h="317743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malos tratos y 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352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353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337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334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-18,26%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15319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robo con violencia o intimidación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129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141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91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94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90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023136"/>
                  </a:ext>
                </a:extLst>
              </a:tr>
              <a:tr h="3636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de robo con fuerza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571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406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500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493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378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-27,18%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280992"/>
                  </a:ext>
                </a:extLst>
              </a:tr>
              <a:tr h="352235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contra el patrimonio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3165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3233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3345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3698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2966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-20,09%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064825"/>
                  </a:ext>
                </a:extLst>
              </a:tr>
              <a:tr h="32621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Resto de delitos (incluidos tráfico de estupefacientes)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766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523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456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663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520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46,30%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16940"/>
                  </a:ext>
                </a:extLst>
              </a:tr>
              <a:tr h="36364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TOTAL DELITOS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5.513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5.195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5.305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5.740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4.275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-11,08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721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045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336657"/>
              </p:ext>
            </p:extLst>
          </p:nvPr>
        </p:nvGraphicFramePr>
        <p:xfrm>
          <a:off x="5922935" y="661313"/>
          <a:ext cx="5972014" cy="518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173719"/>
              </p:ext>
            </p:extLst>
          </p:nvPr>
        </p:nvGraphicFramePr>
        <p:xfrm>
          <a:off x="438214" y="579017"/>
          <a:ext cx="5243594" cy="518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lipse 3"/>
          <p:cNvSpPr/>
          <p:nvPr/>
        </p:nvSpPr>
        <p:spPr>
          <a:xfrm>
            <a:off x="7457939" y="3863314"/>
            <a:ext cx="914400" cy="914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1694171" y="3863314"/>
            <a:ext cx="914400" cy="914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/>
          <p:cNvSpPr/>
          <p:nvPr/>
        </p:nvSpPr>
        <p:spPr>
          <a:xfrm>
            <a:off x="2963793" y="1280108"/>
            <a:ext cx="914400" cy="914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/>
          <p:cNvSpPr/>
          <p:nvPr/>
        </p:nvSpPr>
        <p:spPr>
          <a:xfrm>
            <a:off x="8835223" y="1280108"/>
            <a:ext cx="914400" cy="914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654920"/>
              </p:ext>
            </p:extLst>
          </p:nvPr>
        </p:nvGraphicFramePr>
        <p:xfrm>
          <a:off x="3627534" y="5763199"/>
          <a:ext cx="5937090" cy="1013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4746">
                  <a:extLst>
                    <a:ext uri="{9D8B030D-6E8A-4147-A177-3AD203B41FA5}">
                      <a16:colId xmlns:a16="http://schemas.microsoft.com/office/drawing/2014/main" val="3803557329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1507313013"/>
                    </a:ext>
                  </a:extLst>
                </a:gridCol>
                <a:gridCol w="1335024">
                  <a:extLst>
                    <a:ext uri="{9D8B030D-6E8A-4147-A177-3AD203B41FA5}">
                      <a16:colId xmlns:a16="http://schemas.microsoft.com/office/drawing/2014/main" val="188448785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ULTIMOS</a:t>
                      </a:r>
                      <a:r>
                        <a:rPr lang="es-E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4 AÑOS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TOTAS POLICIAS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PM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9034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PROMEDIO MESES SIN SAN FERMIN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904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414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51328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SAN FERMIN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 smtClean="0">
                          <a:effectLst/>
                          <a:latin typeface="+mn-lt"/>
                        </a:rPr>
                        <a:t>2.567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873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05852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DIFERENCIA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</a:t>
                      </a:r>
                      <a:r>
                        <a:rPr lang="es-ES" sz="1600" u="none" strike="noStrike" dirty="0" smtClean="0">
                          <a:effectLst/>
                          <a:latin typeface="+mn-lt"/>
                        </a:rPr>
                        <a:t>1.663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-459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636756"/>
                  </a:ext>
                </a:extLst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2863209" y="209685"/>
            <a:ext cx="7019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SF SUPONE UN INCREMENTO DE UN 12% DELITOS TOTAL Y UN 8% EN PM</a:t>
            </a:r>
            <a:endParaRPr lang="es-ES" dirty="0"/>
          </a:p>
        </p:txBody>
      </p:sp>
      <p:cxnSp>
        <p:nvCxnSpPr>
          <p:cNvPr id="11" name="Conector recto de flecha 10"/>
          <p:cNvCxnSpPr/>
          <p:nvPr/>
        </p:nvCxnSpPr>
        <p:spPr>
          <a:xfrm>
            <a:off x="6473952" y="604268"/>
            <a:ext cx="2240280" cy="1050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H="1">
            <a:off x="3999184" y="604268"/>
            <a:ext cx="1859872" cy="1019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205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298694"/>
              </p:ext>
            </p:extLst>
          </p:nvPr>
        </p:nvGraphicFramePr>
        <p:xfrm>
          <a:off x="249938" y="1051564"/>
          <a:ext cx="11024608" cy="5332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7472">
                  <a:extLst>
                    <a:ext uri="{9D8B030D-6E8A-4147-A177-3AD203B41FA5}">
                      <a16:colId xmlns:a16="http://schemas.microsoft.com/office/drawing/2014/main" val="4221273328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1599881299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2223206698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2480966163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2490099705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1054551916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1603383812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2517535529"/>
                    </a:ext>
                  </a:extLst>
                </a:gridCol>
                <a:gridCol w="692334">
                  <a:extLst>
                    <a:ext uri="{9D8B030D-6E8A-4147-A177-3AD203B41FA5}">
                      <a16:colId xmlns:a16="http://schemas.microsoft.com/office/drawing/2014/main" val="4270526481"/>
                    </a:ext>
                  </a:extLst>
                </a:gridCol>
                <a:gridCol w="882610">
                  <a:extLst>
                    <a:ext uri="{9D8B030D-6E8A-4147-A177-3AD203B41FA5}">
                      <a16:colId xmlns:a16="http://schemas.microsoft.com/office/drawing/2014/main" val="1707738672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3662602692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3725047483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2375918686"/>
                    </a:ext>
                  </a:extLst>
                </a:gridCol>
                <a:gridCol w="787472">
                  <a:extLst>
                    <a:ext uri="{9D8B030D-6E8A-4147-A177-3AD203B41FA5}">
                      <a16:colId xmlns:a16="http://schemas.microsoft.com/office/drawing/2014/main" val="1406771200"/>
                    </a:ext>
                  </a:extLst>
                </a:gridCol>
              </a:tblGrid>
              <a:tr h="222189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es-ES" sz="1200" b="1" u="none" strike="noStrike" dirty="0" smtClean="0">
                          <a:effectLst/>
                          <a:latin typeface="+mn-lt"/>
                        </a:rPr>
                        <a:t>TODAS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ENERO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FEBRERO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MARZO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ABRIL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MAYO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JUNIO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JULIO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AGOSTO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SEPTIEMBRE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OCTUBRE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NOVIEMBRE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DICIEMBRE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TOTAL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44817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845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819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939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838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945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842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2455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907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1015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967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949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987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12508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159589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946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808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916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890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1087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964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2680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967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963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1003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1050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737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13011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177496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1063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1031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535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363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654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677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962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881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925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826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821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831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9569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928784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786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738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972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786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927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1042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1005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828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1016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1201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1166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1044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11511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730536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PROMEDIO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910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849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841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719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903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881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2568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896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980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999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997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900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905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172048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7018776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6,76%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6,55%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7,51%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6,70%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7,56%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6,73%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19,63%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7,25%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8,11%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7,73%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7,59%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7,89%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100,00%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815577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2019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7,27%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6,21%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7,04%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6,84%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8,35%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7,41%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20,60%</a:t>
                      </a:r>
                      <a:endParaRPr lang="es-ES" sz="1200" b="1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7,43%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7,40%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7,71%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8,07%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5,66%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100,00%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6030126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2020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11,11%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10,77%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5,59%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3,79%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6,83%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7,07%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10,05%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9,21%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9,67%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8,63%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8,58%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8,68%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100,00%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7760202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2021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6,83%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6,41%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8,44%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6,83%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8,05%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9,05%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8,73%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7,19%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8,83%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10,43%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10,13%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9,07%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100,00%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319682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845142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208596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 smtClean="0">
                          <a:effectLst/>
                          <a:latin typeface="+mn-lt"/>
                        </a:rPr>
                        <a:t>PM</a:t>
                      </a:r>
                      <a:r>
                        <a:rPr lang="es-ES" sz="12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ENERO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FEBRERO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MARZO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ABRIL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MAYO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JUNIO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JULIO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AGOSTO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SEPTIEMBRE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OCTUBRE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NOVIEMBRE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DICIEMBRE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TOTAL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94886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2018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390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351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457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385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392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828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385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498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436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409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457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5441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345281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2019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411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368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462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383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503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442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918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426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467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5740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457537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2020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513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285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138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276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346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492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390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388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393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353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363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4393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567911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2021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309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323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402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348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414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541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465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400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424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517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504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457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5104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2177892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406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375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402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314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412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430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873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408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434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450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429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436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414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428324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384476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7,17%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6,45%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8,40%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7,08%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8,33%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7,20%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15,22%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7,08%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9,15%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8,01%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7,52%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8,40%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8728894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7,16%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6,41%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8,05%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6,67%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8,76%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7,70%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15,99%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7,98%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7,42%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7,87%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7,84%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8,14%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275419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11,68%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10,38%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6,49%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3,14%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6,28%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7,88%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11,20%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8,88%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8,83%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8,95%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8,04%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8,26%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43752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6,05%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6,33%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7,88%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6,82%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8,11%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10,60%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9,11%</a:t>
                      </a:r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7,84%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8,31%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10,13%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9,87%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8,95%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771853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067521" y="415132"/>
            <a:ext cx="10207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DIFERENCIAS CON Y SIN SAN FERMIN. SITUACION REAL PARA PODER COMPARAR</a:t>
            </a:r>
            <a:endParaRPr lang="es-ES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219674" y="1862764"/>
            <a:ext cx="1096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13.175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11313052" y="4927309"/>
            <a:ext cx="910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5.563</a:t>
            </a:r>
            <a:endParaRPr lang="es-E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04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643243"/>
              </p:ext>
            </p:extLst>
          </p:nvPr>
        </p:nvGraphicFramePr>
        <p:xfrm>
          <a:off x="1250787" y="694109"/>
          <a:ext cx="9515858" cy="60091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9472">
                  <a:extLst>
                    <a:ext uri="{9D8B030D-6E8A-4147-A177-3AD203B41FA5}">
                      <a16:colId xmlns:a16="http://schemas.microsoft.com/office/drawing/2014/main" val="3064882133"/>
                    </a:ext>
                  </a:extLst>
                </a:gridCol>
                <a:gridCol w="997731">
                  <a:extLst>
                    <a:ext uri="{9D8B030D-6E8A-4147-A177-3AD203B41FA5}">
                      <a16:colId xmlns:a16="http://schemas.microsoft.com/office/drawing/2014/main" val="3242198239"/>
                    </a:ext>
                  </a:extLst>
                </a:gridCol>
                <a:gridCol w="997731">
                  <a:extLst>
                    <a:ext uri="{9D8B030D-6E8A-4147-A177-3AD203B41FA5}">
                      <a16:colId xmlns:a16="http://schemas.microsoft.com/office/drawing/2014/main" val="1777370961"/>
                    </a:ext>
                  </a:extLst>
                </a:gridCol>
                <a:gridCol w="997731">
                  <a:extLst>
                    <a:ext uri="{9D8B030D-6E8A-4147-A177-3AD203B41FA5}">
                      <a16:colId xmlns:a16="http://schemas.microsoft.com/office/drawing/2014/main" val="3835052667"/>
                    </a:ext>
                  </a:extLst>
                </a:gridCol>
                <a:gridCol w="997731">
                  <a:extLst>
                    <a:ext uri="{9D8B030D-6E8A-4147-A177-3AD203B41FA5}">
                      <a16:colId xmlns:a16="http://schemas.microsoft.com/office/drawing/2014/main" val="3052545979"/>
                    </a:ext>
                  </a:extLst>
                </a:gridCol>
                <a:gridCol w="997731">
                  <a:extLst>
                    <a:ext uri="{9D8B030D-6E8A-4147-A177-3AD203B41FA5}">
                      <a16:colId xmlns:a16="http://schemas.microsoft.com/office/drawing/2014/main" val="281251482"/>
                    </a:ext>
                  </a:extLst>
                </a:gridCol>
                <a:gridCol w="997731">
                  <a:extLst>
                    <a:ext uri="{9D8B030D-6E8A-4147-A177-3AD203B41FA5}">
                      <a16:colId xmlns:a16="http://schemas.microsoft.com/office/drawing/2014/main" val="1368960507"/>
                    </a:ext>
                  </a:extLst>
                </a:gridCol>
              </a:tblGrid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effectLst/>
                          <a:latin typeface="+mn-lt"/>
                        </a:rPr>
                        <a:t>TODAS LAS POLICIAS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19-21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jul-19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203683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Total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1221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1107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978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1225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10,66%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142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51080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Malos tratos (incluye habituales)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473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450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422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417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-7,33%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56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716379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109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97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71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130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34,02%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623256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Robos con Violencia/Intimidación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187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200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154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206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3,00%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</a:t>
                      </a:r>
                      <a:endParaRPr lang="es-E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873755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Total Robo con Fuerza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1028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915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660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690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-24,59%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112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239697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Hurtos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4977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5441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2566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3182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-41,52%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 smtClean="0">
                          <a:effectLst/>
                          <a:latin typeface="+mn-lt"/>
                        </a:rPr>
                        <a:t>1.815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048929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Total contra el Patrimonio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8473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9140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6968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7952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-13,00%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 smtClean="0">
                          <a:effectLst/>
                          <a:latin typeface="+mn-lt"/>
                        </a:rPr>
                        <a:t>2.169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7349750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842632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effectLst/>
                          <a:latin typeface="+mn-lt"/>
                        </a:rPr>
                        <a:t>POLICIA MUNICIPAL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6489934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Total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576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458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382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439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-4,15%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336419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Malos tratos (incluye habituales)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292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299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288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220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-26,42%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6759364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53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51,43%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4798842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Robos con Violencia/Intimidación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91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94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90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108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14,89%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003356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Total Robo con Fuerza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500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493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378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359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-27,18%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944765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Hurtos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2085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2267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1418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1654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-27,04%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216220"/>
                  </a:ext>
                </a:extLst>
              </a:tr>
              <a:tr h="353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Total contra el Patrimonio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3345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3698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2966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3314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-10,38%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530525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789709" y="0"/>
            <a:ext cx="11219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Importante incremento de delitos contra las personas con gran repercusión social. La disminución de hurtos por no SF</a:t>
            </a:r>
          </a:p>
          <a:p>
            <a:r>
              <a:rPr lang="es-ES" dirty="0"/>
              <a:t>p</a:t>
            </a:r>
            <a:r>
              <a:rPr lang="es-ES" dirty="0" smtClean="0"/>
              <a:t>rovoca el descenso general de delitos 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1077303" y="2155372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+40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1077303" y="2873828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+1500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11077303" y="103151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=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11077304" y="2524704"/>
            <a:ext cx="703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+20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2632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583731"/>
              </p:ext>
            </p:extLst>
          </p:nvPr>
        </p:nvGraphicFramePr>
        <p:xfrm>
          <a:off x="439343" y="328461"/>
          <a:ext cx="10421262" cy="29516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65290">
                  <a:extLst>
                    <a:ext uri="{9D8B030D-6E8A-4147-A177-3AD203B41FA5}">
                      <a16:colId xmlns:a16="http://schemas.microsoft.com/office/drawing/2014/main" val="1537889773"/>
                    </a:ext>
                  </a:extLst>
                </a:gridCol>
                <a:gridCol w="1092662">
                  <a:extLst>
                    <a:ext uri="{9D8B030D-6E8A-4147-A177-3AD203B41FA5}">
                      <a16:colId xmlns:a16="http://schemas.microsoft.com/office/drawing/2014/main" val="3807090478"/>
                    </a:ext>
                  </a:extLst>
                </a:gridCol>
                <a:gridCol w="1092662">
                  <a:extLst>
                    <a:ext uri="{9D8B030D-6E8A-4147-A177-3AD203B41FA5}">
                      <a16:colId xmlns:a16="http://schemas.microsoft.com/office/drawing/2014/main" val="268343122"/>
                    </a:ext>
                  </a:extLst>
                </a:gridCol>
                <a:gridCol w="1092662">
                  <a:extLst>
                    <a:ext uri="{9D8B030D-6E8A-4147-A177-3AD203B41FA5}">
                      <a16:colId xmlns:a16="http://schemas.microsoft.com/office/drawing/2014/main" val="3223990470"/>
                    </a:ext>
                  </a:extLst>
                </a:gridCol>
                <a:gridCol w="1092662">
                  <a:extLst>
                    <a:ext uri="{9D8B030D-6E8A-4147-A177-3AD203B41FA5}">
                      <a16:colId xmlns:a16="http://schemas.microsoft.com/office/drawing/2014/main" val="289519377"/>
                    </a:ext>
                  </a:extLst>
                </a:gridCol>
                <a:gridCol w="1092662">
                  <a:extLst>
                    <a:ext uri="{9D8B030D-6E8A-4147-A177-3AD203B41FA5}">
                      <a16:colId xmlns:a16="http://schemas.microsoft.com/office/drawing/2014/main" val="3531944695"/>
                    </a:ext>
                  </a:extLst>
                </a:gridCol>
                <a:gridCol w="1092662">
                  <a:extLst>
                    <a:ext uri="{9D8B030D-6E8A-4147-A177-3AD203B41FA5}">
                      <a16:colId xmlns:a16="http://schemas.microsoft.com/office/drawing/2014/main" val="2058368032"/>
                    </a:ext>
                  </a:extLst>
                </a:gridCol>
              </a:tblGrid>
              <a:tr h="42165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 </a:t>
                      </a:r>
                      <a:r>
                        <a:rPr lang="es-ES" sz="1800" b="1" u="none" strike="noStrike" dirty="0" smtClean="0">
                          <a:effectLst/>
                        </a:rPr>
                        <a:t>CRIMINALIDAD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2016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2017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2018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2019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2020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2021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909930"/>
                  </a:ext>
                </a:extLst>
              </a:tr>
              <a:tr h="4216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TOTAL DELITOS 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11.826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11.669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12.372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13.330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9.569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174635"/>
                  </a:ext>
                </a:extLst>
              </a:tr>
              <a:tr h="4216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DELITOS PM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5.513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5.195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5.305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5.740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4.275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719712"/>
                  </a:ext>
                </a:extLst>
              </a:tr>
              <a:tr h="4216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% DELITOS PM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47%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45%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43%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43%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45%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596854"/>
                  </a:ext>
                </a:extLst>
              </a:tr>
              <a:tr h="4216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POBLACION PAMPLONA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198.523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200.442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202.516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205.737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208.506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207.362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333812"/>
                  </a:ext>
                </a:extLst>
              </a:tr>
              <a:tr h="4216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 dirty="0">
                          <a:effectLst/>
                        </a:rPr>
                        <a:t>TASA CRIMINALIDAD (delito/1000h)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59,57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58,22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61,09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</a:rPr>
                        <a:t>64,79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</a:rPr>
                        <a:t>45,89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235952"/>
                  </a:ext>
                </a:extLst>
              </a:tr>
              <a:tr h="421659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</a:rPr>
                        <a:t>TASA CRIMINALIDAD PM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27,77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25,92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26,20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27,90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</a:rPr>
                        <a:t>20,50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831988"/>
                  </a:ext>
                </a:extLst>
              </a:tr>
            </a:tbl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680159"/>
              </p:ext>
            </p:extLst>
          </p:nvPr>
        </p:nvGraphicFramePr>
        <p:xfrm>
          <a:off x="748700" y="3503814"/>
          <a:ext cx="6333744" cy="3090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1064240" y="249631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63,53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064240" y="291074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26,82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689427" y="4402819"/>
            <a:ext cx="3578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 realidad es que nos encontramos</a:t>
            </a:r>
          </a:p>
          <a:p>
            <a:r>
              <a:rPr lang="es-ES" dirty="0" smtClean="0"/>
              <a:t> en una situación similar al 2019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0971480" y="819495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13.175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10971480" y="1188827"/>
            <a:ext cx="91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5.563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1064240" y="1657903"/>
            <a:ext cx="725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42%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96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00598"/>
              </p:ext>
            </p:extLst>
          </p:nvPr>
        </p:nvGraphicFramePr>
        <p:xfrm>
          <a:off x="374146" y="333825"/>
          <a:ext cx="11263087" cy="6129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3256">
                  <a:extLst>
                    <a:ext uri="{9D8B030D-6E8A-4147-A177-3AD203B41FA5}">
                      <a16:colId xmlns:a16="http://schemas.microsoft.com/office/drawing/2014/main" val="3679786511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422770437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65311190"/>
                    </a:ext>
                  </a:extLst>
                </a:gridCol>
                <a:gridCol w="1074057">
                  <a:extLst>
                    <a:ext uri="{9D8B030D-6E8A-4147-A177-3AD203B41FA5}">
                      <a16:colId xmlns:a16="http://schemas.microsoft.com/office/drawing/2014/main" val="3387860838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80015649"/>
                    </a:ext>
                  </a:extLst>
                </a:gridCol>
                <a:gridCol w="1030515">
                  <a:extLst>
                    <a:ext uri="{9D8B030D-6E8A-4147-A177-3AD203B41FA5}">
                      <a16:colId xmlns:a16="http://schemas.microsoft.com/office/drawing/2014/main" val="2508974349"/>
                    </a:ext>
                  </a:extLst>
                </a:gridCol>
                <a:gridCol w="972459">
                  <a:extLst>
                    <a:ext uri="{9D8B030D-6E8A-4147-A177-3AD203B41FA5}">
                      <a16:colId xmlns:a16="http://schemas.microsoft.com/office/drawing/2014/main" val="236851453"/>
                    </a:ext>
                  </a:extLst>
                </a:gridCol>
              </a:tblGrid>
              <a:tr h="33715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HECHOS</a:t>
                      </a:r>
                      <a:r>
                        <a:rPr lang="es-ES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ESCLARECIDOS POR TIPOLOGIA PM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397583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132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110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93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104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102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101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390533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malos tratos y 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311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311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314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267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564990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robo con violencia o intimidación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40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39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101167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de robo con fuerza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1984607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contra el patrimonio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276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242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295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361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325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420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63839"/>
                  </a:ext>
                </a:extLst>
              </a:tr>
              <a:tr h="363843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Resto de delitos (incluidos tráfico de estupefacientes)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437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430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444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537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424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548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441254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TOTAL DELITOS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1.223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1.163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1.193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1.374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1.240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1.410</a:t>
                      </a:r>
                      <a:endParaRPr lang="es-ES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3553049"/>
                  </a:ext>
                </a:extLst>
              </a:tr>
              <a:tr h="317597"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61785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107518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HECHOS </a:t>
                      </a:r>
                      <a:r>
                        <a:rPr lang="es-ES" sz="1600" b="1" u="none" strike="noStrike" dirty="0" smtClean="0">
                          <a:effectLst/>
                          <a:latin typeface="+mn-lt"/>
                        </a:rPr>
                        <a:t>ESCLARECIDOS POR % PM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267879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contra las personas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24,91%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20,37%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16,15%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22,71%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26,70%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23,01%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1931840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malos tratos y libertad sexual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88,35%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88,10%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93,18%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94,91%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100,00%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97,80%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747183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robo con violencia o intimidación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21,71%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28,37%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25,27%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28,72%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38,89%</a:t>
                      </a:r>
                      <a:endParaRPr lang="es-ES" sz="16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36,11%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1794524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de robo con fuerza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6,83%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7,39%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4,80%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5,68%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9,79%</a:t>
                      </a:r>
                      <a:endParaRPr lang="es-ES" sz="1600" b="1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9,75%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314684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Delitos contra el patrimonio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8,72%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7,49%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8,82%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9,76%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10,96%</a:t>
                      </a:r>
                      <a:endParaRPr lang="es-ES" sz="1600" b="1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14,21%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8750758"/>
                  </a:ext>
                </a:extLst>
              </a:tr>
              <a:tr h="390963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Resto de delitos (incluidos tráfico de estupefacientes)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57,05%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82,22%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  <a:latin typeface="+mn-lt"/>
                        </a:rPr>
                        <a:t>97,37%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81,00%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81,54%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56,49%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196209"/>
                  </a:ext>
                </a:extLst>
              </a:tr>
              <a:tr h="337159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>
                          <a:effectLst/>
                          <a:latin typeface="+mn-lt"/>
                        </a:rPr>
                        <a:t>TOTAL DELITOS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22,18%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22,39%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  <a:latin typeface="+mn-lt"/>
                        </a:rPr>
                        <a:t>22,49%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23,94%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  <a:latin typeface="+mn-lt"/>
                        </a:rPr>
                        <a:t>29,01%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27,63%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09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260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3478</Words>
  <Application>Microsoft Office PowerPoint</Application>
  <PresentationFormat>Panorámica</PresentationFormat>
  <Paragraphs>2284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Poppins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INFORMACION POR TIPOS DE DELITOS MAS IMPORTANTES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Ayto. Pamplona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Labairu Elizalde Javier</dc:creator>
  <cp:lastModifiedBy>Marsa Fuentes Maria</cp:lastModifiedBy>
  <cp:revision>75</cp:revision>
  <cp:lastPrinted>2022-02-28T08:14:57Z</cp:lastPrinted>
  <dcterms:created xsi:type="dcterms:W3CDTF">2022-02-23T17:54:14Z</dcterms:created>
  <dcterms:modified xsi:type="dcterms:W3CDTF">2022-03-01T13:19:04Z</dcterms:modified>
</cp:coreProperties>
</file>