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67" r:id="rId6"/>
    <p:sldId id="268" r:id="rId7"/>
    <p:sldId id="269" r:id="rId8"/>
    <p:sldId id="274" r:id="rId9"/>
    <p:sldId id="266" r:id="rId10"/>
    <p:sldId id="270" r:id="rId11"/>
    <p:sldId id="271" r:id="rId12"/>
    <p:sldId id="272" r:id="rId13"/>
    <p:sldId id="273" r:id="rId14"/>
    <p:sldId id="261" r:id="rId1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309-33F5-43C0-B62E-B8A40E9F1A6C}" type="datetimeFigureOut">
              <a:rPr lang="es-ES" smtClean="0"/>
              <a:t>30/07/2021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95AE-D8C9-4ECA-8FE8-7A301CE8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93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309-33F5-43C0-B62E-B8A40E9F1A6C}" type="datetimeFigureOut">
              <a:rPr lang="es-ES" smtClean="0"/>
              <a:t>30/07/2021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95AE-D8C9-4ECA-8FE8-7A301CE8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00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309-33F5-43C0-B62E-B8A40E9F1A6C}" type="datetimeFigureOut">
              <a:rPr lang="es-ES" smtClean="0"/>
              <a:t>30/07/2021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95AE-D8C9-4ECA-8FE8-7A301CE8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2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309-33F5-43C0-B62E-B8A40E9F1A6C}" type="datetimeFigureOut">
              <a:rPr lang="es-ES" smtClean="0"/>
              <a:t>30/07/2021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95AE-D8C9-4ECA-8FE8-7A301CE8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38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309-33F5-43C0-B62E-B8A40E9F1A6C}" type="datetimeFigureOut">
              <a:rPr lang="es-ES" smtClean="0"/>
              <a:t>30/07/2021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95AE-D8C9-4ECA-8FE8-7A301CE8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7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309-33F5-43C0-B62E-B8A40E9F1A6C}" type="datetimeFigureOut">
              <a:rPr lang="es-ES" smtClean="0"/>
              <a:t>30/07/2021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95AE-D8C9-4ECA-8FE8-7A301CE8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7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309-33F5-43C0-B62E-B8A40E9F1A6C}" type="datetimeFigureOut">
              <a:rPr lang="es-ES" smtClean="0"/>
              <a:t>30/07/2021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95AE-D8C9-4ECA-8FE8-7A301CE8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93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309-33F5-43C0-B62E-B8A40E9F1A6C}" type="datetimeFigureOut">
              <a:rPr lang="es-ES" smtClean="0"/>
              <a:t>30/07/2021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95AE-D8C9-4ECA-8FE8-7A301CE8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1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309-33F5-43C0-B62E-B8A40E9F1A6C}" type="datetimeFigureOut">
              <a:rPr lang="es-ES" smtClean="0"/>
              <a:t>30/07/2021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95AE-D8C9-4ECA-8FE8-7A301CE8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63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309-33F5-43C0-B62E-B8A40E9F1A6C}" type="datetimeFigureOut">
              <a:rPr lang="es-ES" smtClean="0"/>
              <a:t>30/07/2021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95AE-D8C9-4ECA-8FE8-7A301CE8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8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309-33F5-43C0-B62E-B8A40E9F1A6C}" type="datetimeFigureOut">
              <a:rPr lang="es-ES" smtClean="0"/>
              <a:t>30/07/2021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95AE-D8C9-4ECA-8FE8-7A301CE8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73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9309-33F5-43C0-B62E-B8A40E9F1A6C}" type="datetimeFigureOut">
              <a:rPr lang="es-ES" smtClean="0"/>
              <a:t>30/07/2021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695AE-D8C9-4ECA-8FE8-7A301CE8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8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9.emf"/><Relationship Id="rId7" Type="http://schemas.openxmlformats.org/officeDocument/2006/relationships/image" Target="../media/image11.jpg"/><Relationship Id="rId12" Type="http://schemas.openxmlformats.org/officeDocument/2006/relationships/image" Target="../media/image16.emf"/><Relationship Id="rId2" Type="http://schemas.openxmlformats.org/officeDocument/2006/relationships/image" Target="../media/image8.jp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emf"/><Relationship Id="rId5" Type="http://schemas.openxmlformats.org/officeDocument/2006/relationships/image" Target="../media/image4.png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3.jpeg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2" y="660237"/>
            <a:ext cx="8052856" cy="569068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02930" y="1047404"/>
            <a:ext cx="3009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9021534" y="2538944"/>
            <a:ext cx="277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902930" y="2645490"/>
            <a:ext cx="3009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latin typeface="Poppins" panose="00000500000000000000" pitchFamily="2" charset="0"/>
                <a:cs typeface="Poppins" panose="00000500000000000000" pitchFamily="2" charset="0"/>
              </a:rPr>
              <a:t>JULIO 2021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02" y="5672969"/>
            <a:ext cx="2012064" cy="6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6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3" y="1303087"/>
            <a:ext cx="5203937" cy="174778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39" y="2116776"/>
            <a:ext cx="4709283" cy="19731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" y="61786"/>
            <a:ext cx="1324946" cy="1324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8" y="235518"/>
            <a:ext cx="1300710" cy="43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3568" y="325819"/>
            <a:ext cx="9534330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SAN FERMÍN MUNDIAL DE AJEDREZ | 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567543" y="828819"/>
            <a:ext cx="1028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"/>
          <a:stretch/>
        </p:blipFill>
        <p:spPr>
          <a:xfrm>
            <a:off x="5788549" y="4089939"/>
            <a:ext cx="1150722" cy="25857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00" y="4482139"/>
            <a:ext cx="3340075" cy="23928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4192" y="3756084"/>
            <a:ext cx="956897" cy="84035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192" y="3303263"/>
            <a:ext cx="467199" cy="43069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1690" y="1058442"/>
            <a:ext cx="3796802" cy="48338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2505" y="4700926"/>
            <a:ext cx="2764501" cy="200925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2"/>
          <a:srcRect r="70341"/>
          <a:stretch/>
        </p:blipFill>
        <p:spPr>
          <a:xfrm>
            <a:off x="7432505" y="4259994"/>
            <a:ext cx="1036740" cy="42261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10405328" y="4358498"/>
            <a:ext cx="1405540" cy="1577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3"/>
          <a:srcRect r="16458" b="17128"/>
          <a:stretch/>
        </p:blipFill>
        <p:spPr>
          <a:xfrm>
            <a:off x="9874662" y="5044894"/>
            <a:ext cx="2217783" cy="178136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4"/>
          <a:srcRect r="55024" b="-4093"/>
          <a:stretch/>
        </p:blipFill>
        <p:spPr>
          <a:xfrm>
            <a:off x="10317571" y="4660236"/>
            <a:ext cx="1424323" cy="335006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1718303" y="5617204"/>
            <a:ext cx="431675" cy="1240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2449" y="3111191"/>
            <a:ext cx="1997657" cy="279342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67398" y="1667091"/>
            <a:ext cx="14097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4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" y="61786"/>
            <a:ext cx="1324946" cy="1324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8" y="235518"/>
            <a:ext cx="1300710" cy="43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3568" y="325819"/>
            <a:ext cx="9534330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SAN FERMÍN MUNDIAL DE AJEDREZ | 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567543" y="828819"/>
            <a:ext cx="1028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b="3206"/>
          <a:stretch/>
        </p:blipFill>
        <p:spPr>
          <a:xfrm>
            <a:off x="5879285" y="980845"/>
            <a:ext cx="4930279" cy="28851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" r="3071"/>
          <a:stretch/>
        </p:blipFill>
        <p:spPr>
          <a:xfrm>
            <a:off x="5879285" y="3861618"/>
            <a:ext cx="5205482" cy="29922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79" y="4253847"/>
            <a:ext cx="4285059" cy="24851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2609" r="2323" b="3634"/>
          <a:stretch/>
        </p:blipFill>
        <p:spPr>
          <a:xfrm>
            <a:off x="412669" y="1319214"/>
            <a:ext cx="5466616" cy="31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9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1486457"/>
            <a:ext cx="9102253" cy="51196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" y="61786"/>
            <a:ext cx="1324946" cy="1324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8" y="235518"/>
            <a:ext cx="1300710" cy="43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3568" y="325819"/>
            <a:ext cx="9534330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SAN FERMÍN MUNDIAL DE AJEDREZ | 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567543" y="828819"/>
            <a:ext cx="1028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78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" y="61786"/>
            <a:ext cx="1324946" cy="1324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8" y="235518"/>
            <a:ext cx="1300710" cy="43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3568" y="325819"/>
            <a:ext cx="9534330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SAN FERMÍN MUNDIAL DE AJEDREZ | 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567543" y="828819"/>
            <a:ext cx="1028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r="5177" b="6824"/>
          <a:stretch/>
        </p:blipFill>
        <p:spPr>
          <a:xfrm>
            <a:off x="1315294" y="949444"/>
            <a:ext cx="9890449" cy="58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0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1" y="660237"/>
            <a:ext cx="8052856" cy="56906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02" y="5672969"/>
            <a:ext cx="2012064" cy="6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0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1175" y="2724864"/>
            <a:ext cx="11243388" cy="413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Aprovechar la suspensión de los Sanfermines para promocionar Pamplona, su turismo, cultura y gastronomía a través de la celebración de un nuevo evento: Festival San Fermín Mundial de Ajedrez:</a:t>
            </a:r>
          </a:p>
          <a:p>
            <a:pPr>
              <a:buFontTx/>
              <a:buChar char="-"/>
            </a:pPr>
            <a:r>
              <a:rPr lang="es-ES_tradnl" dirty="0" smtClean="0"/>
              <a:t>Público </a:t>
            </a:r>
            <a:r>
              <a:rPr lang="es-ES_tradnl" b="1" dirty="0" smtClean="0">
                <a:solidFill>
                  <a:srgbClr val="FF0000"/>
                </a:solidFill>
              </a:rPr>
              <a:t>joven</a:t>
            </a:r>
            <a:r>
              <a:rPr lang="es-ES_tradnl" dirty="0" smtClean="0"/>
              <a:t> e </a:t>
            </a:r>
            <a:r>
              <a:rPr lang="es-ES_tradnl" b="1" dirty="0" smtClean="0">
                <a:solidFill>
                  <a:srgbClr val="FF0000"/>
                </a:solidFill>
              </a:rPr>
              <a:t>interesante</a:t>
            </a:r>
          </a:p>
          <a:p>
            <a:pPr>
              <a:buFontTx/>
              <a:buChar char="-"/>
            </a:pPr>
            <a:r>
              <a:rPr lang="es-ES_tradnl" dirty="0" smtClean="0"/>
              <a:t>Alcance </a:t>
            </a:r>
            <a:r>
              <a:rPr lang="es-ES_tradnl" b="1" dirty="0" smtClean="0">
                <a:solidFill>
                  <a:srgbClr val="FF0000"/>
                </a:solidFill>
              </a:rPr>
              <a:t>mundial</a:t>
            </a:r>
          </a:p>
          <a:p>
            <a:pPr>
              <a:buFontTx/>
              <a:buChar char="-"/>
            </a:pPr>
            <a:r>
              <a:rPr lang="es-ES_tradnl" dirty="0" smtClean="0"/>
              <a:t>Situar a Pamplona como </a:t>
            </a:r>
            <a:r>
              <a:rPr lang="es-ES_tradnl" b="1" dirty="0" smtClean="0">
                <a:solidFill>
                  <a:srgbClr val="FF0000"/>
                </a:solidFill>
              </a:rPr>
              <a:t>capital del ajedrez</a:t>
            </a:r>
            <a:r>
              <a:rPr lang="es-ES_tradnl" dirty="0" smtClean="0"/>
              <a:t>:  Ninguna ciudad antes había celebrado un torneo así</a:t>
            </a:r>
          </a:p>
          <a:p>
            <a:pPr>
              <a:buFontTx/>
              <a:buChar char="-"/>
            </a:pPr>
            <a:r>
              <a:rPr lang="es-ES_tradnl" dirty="0" smtClean="0"/>
              <a:t>Salvaguardando el escenario </a:t>
            </a:r>
            <a:r>
              <a:rPr lang="es-ES_tradnl" dirty="0" err="1"/>
              <a:t>C</a:t>
            </a:r>
            <a:r>
              <a:rPr lang="es-ES_tradnl" dirty="0" err="1" smtClean="0"/>
              <a:t>ovid</a:t>
            </a:r>
            <a:r>
              <a:rPr lang="es-ES_tradnl" dirty="0" smtClean="0"/>
              <a:t>: evento </a:t>
            </a:r>
            <a:r>
              <a:rPr lang="es-ES_tradnl" b="1" dirty="0" smtClean="0">
                <a:solidFill>
                  <a:srgbClr val="FF0000"/>
                </a:solidFill>
              </a:rPr>
              <a:t>online</a:t>
            </a:r>
            <a:r>
              <a:rPr lang="es-ES_tradnl" dirty="0" smtClean="0"/>
              <a:t> + presencia de </a:t>
            </a:r>
            <a:r>
              <a:rPr lang="es-ES_tradnl" b="1" dirty="0" smtClean="0">
                <a:solidFill>
                  <a:srgbClr val="FF0000"/>
                </a:solidFill>
              </a:rPr>
              <a:t>Magnus </a:t>
            </a:r>
            <a:r>
              <a:rPr lang="es-ES_tradnl" b="1" dirty="0" err="1" smtClean="0">
                <a:solidFill>
                  <a:srgbClr val="FF0000"/>
                </a:solidFill>
              </a:rPr>
              <a:t>Carlsen</a:t>
            </a:r>
            <a:endParaRPr lang="es-ES_tradnl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" y="61786"/>
            <a:ext cx="1324946" cy="1324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8" y="235518"/>
            <a:ext cx="1300710" cy="43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3568" y="325819"/>
            <a:ext cx="9534330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SAN FERMÍN MUNDIAL DE AJEDREZ | 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567543" y="828819"/>
            <a:ext cx="1028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3265714" y="1541767"/>
            <a:ext cx="8926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Promoción </a:t>
            </a: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de Pamplona y de los Sanfermines a nuevos públicos en el escaparate internacional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41175" y="1560648"/>
            <a:ext cx="2724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OBJETIVO</a:t>
            </a:r>
            <a:endParaRPr lang="es-ES_tradnl" sz="400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" y="61786"/>
            <a:ext cx="1324946" cy="1324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8" y="235518"/>
            <a:ext cx="1300710" cy="43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3568" y="325819"/>
            <a:ext cx="9534330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SAN FERMÍN MUNDIAL DE AJEDREZ | 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567543" y="828819"/>
            <a:ext cx="1028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304800" y="2004708"/>
            <a:ext cx="47212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700" dirty="0" smtClean="0">
                <a:latin typeface="Poppins" panose="00000500000000000000" pitchFamily="2" charset="0"/>
                <a:cs typeface="Poppins" panose="00000500000000000000" pitchFamily="2" charset="0"/>
              </a:rPr>
              <a:t>El </a:t>
            </a:r>
            <a:r>
              <a:rPr lang="es-ES_tradnl" sz="2700" dirty="0">
                <a:latin typeface="Poppins" panose="00000500000000000000" pitchFamily="2" charset="0"/>
                <a:cs typeface="Poppins" panose="00000500000000000000" pitchFamily="2" charset="0"/>
              </a:rPr>
              <a:t>Festival Mundial de Ajedrez </a:t>
            </a:r>
            <a:r>
              <a:rPr lang="es-ES_tradnl" sz="2700" dirty="0" smtClean="0">
                <a:latin typeface="Poppins" panose="00000500000000000000" pitchFamily="2" charset="0"/>
                <a:cs typeface="Poppins" panose="00000500000000000000" pitchFamily="2" charset="0"/>
              </a:rPr>
              <a:t>ha tenido una audiencia potencial de más </a:t>
            </a:r>
            <a:r>
              <a:rPr lang="es-ES_tradnl" sz="27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278 millones de personas </a:t>
            </a:r>
            <a:r>
              <a:rPr lang="es-ES_tradnl" sz="2700" dirty="0">
                <a:latin typeface="Poppins" panose="00000500000000000000" pitchFamily="2" charset="0"/>
                <a:cs typeface="Poppins" panose="00000500000000000000" pitchFamily="2" charset="0"/>
              </a:rPr>
              <a:t>en todo el </a:t>
            </a:r>
            <a:r>
              <a:rPr lang="es-ES_tradnl" sz="2700" dirty="0" smtClean="0">
                <a:latin typeface="Poppins" panose="00000500000000000000" pitchFamily="2" charset="0"/>
                <a:cs typeface="Poppins" panose="00000500000000000000" pitchFamily="2" charset="0"/>
              </a:rPr>
              <a:t>mundo, que han conocido el torneo y Pamplona a </a:t>
            </a:r>
            <a:r>
              <a:rPr lang="es-ES_tradnl" sz="2700" dirty="0">
                <a:latin typeface="Poppins" panose="00000500000000000000" pitchFamily="2" charset="0"/>
                <a:cs typeface="Poppins" panose="00000500000000000000" pitchFamily="2" charset="0"/>
              </a:rPr>
              <a:t>través de las plataformas de Chess24, los medios de comunicación o las redes </a:t>
            </a:r>
            <a:r>
              <a:rPr lang="es-ES_tradnl" sz="2700" dirty="0" smtClean="0">
                <a:latin typeface="Poppins" panose="00000500000000000000" pitchFamily="2" charset="0"/>
                <a:cs typeface="Poppins" panose="00000500000000000000" pitchFamily="2" charset="0"/>
              </a:rPr>
              <a:t>sociales.</a:t>
            </a:r>
            <a:endParaRPr lang="es-ES_tradnl" sz="27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04800" y="1328951"/>
            <a:ext cx="3153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RESULTADO</a:t>
            </a:r>
            <a:endParaRPr lang="es-ES_tradnl" sz="400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215" y="1650765"/>
            <a:ext cx="6688883" cy="50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" y="61786"/>
            <a:ext cx="1324946" cy="1324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8" y="235518"/>
            <a:ext cx="1300710" cy="43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3568" y="325819"/>
            <a:ext cx="9534330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SAN FERMÍN MUNDIAL DE AJEDREZ | 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567543" y="828819"/>
            <a:ext cx="1028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998374" y="2025940"/>
            <a:ext cx="10394303" cy="4712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dirty="0"/>
              <a:t>Las plataformas de </a:t>
            </a:r>
            <a:r>
              <a:rPr lang="es-ES" dirty="0" err="1"/>
              <a:t>Chess</a:t>
            </a:r>
            <a:r>
              <a:rPr lang="es-ES" dirty="0"/>
              <a:t> 24, donde se emitieron más de 5.000 partidas de ajedrez y vídeos promocionando Pamplona, su cultura y su gastronomía, </a:t>
            </a:r>
            <a:r>
              <a:rPr lang="es-ES" dirty="0" smtClean="0"/>
              <a:t>han registrado una audiencia de más de </a:t>
            </a:r>
            <a:r>
              <a:rPr lang="es-ES" b="1" dirty="0">
                <a:solidFill>
                  <a:srgbClr val="FF0000"/>
                </a:solidFill>
              </a:rPr>
              <a:t>30,2 millones de </a:t>
            </a:r>
            <a:r>
              <a:rPr lang="es-ES" b="1" dirty="0" smtClean="0">
                <a:solidFill>
                  <a:srgbClr val="FF0000"/>
                </a:solidFill>
              </a:rPr>
              <a:t>impactos</a:t>
            </a:r>
            <a:r>
              <a:rPr lang="es-ES" dirty="0" smtClean="0"/>
              <a:t>, </a:t>
            </a:r>
            <a:r>
              <a:rPr lang="es-ES" dirty="0"/>
              <a:t>según el avance de resultados </a:t>
            </a:r>
            <a:r>
              <a:rPr lang="es-ES" dirty="0" smtClean="0"/>
              <a:t>facilitado </a:t>
            </a:r>
            <a:r>
              <a:rPr lang="es-ES" dirty="0"/>
              <a:t>por Chess24, unos datos que </a:t>
            </a:r>
            <a:r>
              <a:rPr lang="es-ES" dirty="0" smtClean="0"/>
              <a:t>casi duplican </a:t>
            </a:r>
            <a:r>
              <a:rPr lang="es-ES" dirty="0"/>
              <a:t>sus previsiones </a:t>
            </a:r>
            <a:r>
              <a:rPr lang="es-ES" dirty="0" smtClean="0"/>
              <a:t>iniciales (previsión inicial: 17 millones).</a:t>
            </a:r>
            <a:endParaRPr lang="es-ES_tradnl" sz="24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El festival se desarrolló durante 10 semanas en </a:t>
            </a:r>
            <a:r>
              <a:rPr lang="es-ES_tradnl" sz="24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 torneos clasificatorios</a:t>
            </a: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Participaron </a:t>
            </a:r>
            <a:r>
              <a:rPr lang="es-ES_tradnl" sz="24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430 ajedrecistas de 38 países</a:t>
            </a:r>
            <a:r>
              <a:rPr lang="es-ES_tradnl" sz="2400" dirty="0">
                <a:latin typeface="Poppins" panose="00000500000000000000" pitchFamily="2" charset="0"/>
                <a:cs typeface="Poppins" panose="00000500000000000000" pitchFamily="2" charset="0"/>
              </a:rPr>
              <a:t>: el 80% han sido jugadores de elite de sus países</a:t>
            </a: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2116472"/>
            <a:ext cx="587827" cy="5878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4803687"/>
            <a:ext cx="587827" cy="5878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5768271"/>
            <a:ext cx="587827" cy="58782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998375" y="1351626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TORNEO EN DATOS</a:t>
            </a:r>
            <a:endParaRPr lang="es-ES_tradnl" sz="400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4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" y="61786"/>
            <a:ext cx="1324946" cy="1324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8" y="235518"/>
            <a:ext cx="1300710" cy="43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3568" y="325819"/>
            <a:ext cx="9534330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SAN FERMÍN MUNDIAL DE AJEDREZ | 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567543" y="828819"/>
            <a:ext cx="1028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998375" y="2305858"/>
            <a:ext cx="10170368" cy="35910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Las </a:t>
            </a:r>
            <a:r>
              <a:rPr lang="es-ES_tradnl" sz="24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visualizaciones en vivo </a:t>
            </a: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de las partidas alcanzaron los </a:t>
            </a:r>
            <a:r>
              <a:rPr lang="es-ES_tradnl" sz="24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2,8 millones</a:t>
            </a:r>
            <a:r>
              <a:rPr lang="es-ES_tradnl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sz="24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900.000 usuarios únicos </a:t>
            </a: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vieron en algún momento en directo los encuentros </a:t>
            </a:r>
            <a:r>
              <a:rPr lang="es-ES_tradnl" sz="24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clasificatorios</a:t>
            </a: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o la </a:t>
            </a:r>
            <a:r>
              <a:rPr lang="es-ES_tradnl" sz="24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final</a:t>
            </a: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Los eventos finales, disputados online entre el 5 y el 11 de julio, alcanzaron las </a:t>
            </a:r>
            <a:r>
              <a:rPr lang="es-ES_tradnl" sz="24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450</a:t>
            </a:r>
            <a:r>
              <a:rPr lang="es-ES" sz="24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.000 visualizaciones en directo</a:t>
            </a:r>
            <a:r>
              <a:rPr lang="es-ES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. Junto con el Encierro del Ajedrez generaron </a:t>
            </a:r>
            <a:r>
              <a:rPr lang="es-ES" sz="24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7,5 millones de impactos</a:t>
            </a: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s-ES" sz="2400" b="1" dirty="0" smtClean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ES_tradnl" sz="24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2396390"/>
            <a:ext cx="587827" cy="5878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3420043"/>
            <a:ext cx="587827" cy="5878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4443696"/>
            <a:ext cx="587827" cy="58782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998375" y="1351626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TORNEO EN DATOS</a:t>
            </a:r>
            <a:endParaRPr lang="es-ES_tradnl" sz="400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1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" y="61786"/>
            <a:ext cx="1324946" cy="1324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8" y="235518"/>
            <a:ext cx="1300710" cy="43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3568" y="325819"/>
            <a:ext cx="9534330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SAN FERMÍN MUNDIAL DE AJEDREZ | 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567543" y="828819"/>
            <a:ext cx="1028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998375" y="2231214"/>
            <a:ext cx="10170368" cy="39643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_tradnl" sz="2400" dirty="0">
                <a:latin typeface="Poppins" panose="00000500000000000000" pitchFamily="2" charset="0"/>
                <a:cs typeface="Poppins" panose="00000500000000000000" pitchFamily="2" charset="0"/>
              </a:rPr>
              <a:t>Proyección de una </a:t>
            </a:r>
            <a:r>
              <a:rPr lang="es-ES_tradnl" sz="24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imagen de Pamplona </a:t>
            </a:r>
            <a:r>
              <a:rPr lang="es-ES_tradnl" sz="2400" dirty="0">
                <a:latin typeface="Poppins" panose="00000500000000000000" pitchFamily="2" charset="0"/>
                <a:cs typeface="Poppins" panose="00000500000000000000" pitchFamily="2" charset="0"/>
              </a:rPr>
              <a:t>como ciudad viva, </a:t>
            </a: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con una cultura </a:t>
            </a:r>
            <a:r>
              <a:rPr lang="es-ES_tradnl" sz="2400" dirty="0">
                <a:latin typeface="Poppins" panose="00000500000000000000" pitchFamily="2" charset="0"/>
                <a:cs typeface="Poppins" panose="00000500000000000000" pitchFamily="2" charset="0"/>
              </a:rPr>
              <a:t>y gastronomía que anima a visitarla más allá de los Sanfermines.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sz="2400" dirty="0">
                <a:latin typeface="Poppins" panose="00000500000000000000" pitchFamily="2" charset="0"/>
                <a:cs typeface="Poppins" panose="00000500000000000000" pitchFamily="2" charset="0"/>
              </a:rPr>
              <a:t>Retransmisión de vídeos con visitas a </a:t>
            </a:r>
            <a:r>
              <a:rPr lang="es-ES_tradnl" sz="24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restaurantes</a:t>
            </a:r>
            <a:r>
              <a:rPr lang="es-ES_tradnl" sz="2400" dirty="0">
                <a:latin typeface="Poppins" panose="00000500000000000000" pitchFamily="2" charset="0"/>
                <a:cs typeface="Poppins" panose="00000500000000000000" pitchFamily="2" charset="0"/>
              </a:rPr>
              <a:t> de la ciudad, entrevistas a personalidades de la </a:t>
            </a:r>
            <a:r>
              <a:rPr lang="es-ES_tradnl" sz="24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cultura</a:t>
            </a:r>
            <a:r>
              <a:rPr lang="es-ES_tradnl" sz="2400" dirty="0">
                <a:latin typeface="Poppins" panose="00000500000000000000" pitchFamily="2" charset="0"/>
                <a:cs typeface="Poppins" panose="00000500000000000000" pitchFamily="2" charset="0"/>
              </a:rPr>
              <a:t> local y otras </a:t>
            </a:r>
            <a:r>
              <a:rPr lang="es-ES_tradnl" sz="24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iniciativas turísticas</a:t>
            </a:r>
            <a:r>
              <a:rPr lang="es-ES_tradnl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s-ES_tradnl" sz="240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sz="2400" dirty="0">
                <a:latin typeface="Poppins" panose="00000500000000000000" pitchFamily="2" charset="0"/>
                <a:cs typeface="Poppins" panose="00000500000000000000" pitchFamily="2" charset="0"/>
              </a:rPr>
              <a:t>Los vídeos promocionales del Ayuntamiento de Pamplona acumularon más de </a:t>
            </a:r>
            <a:r>
              <a:rPr lang="es-ES_tradnl" sz="24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400.000 </a:t>
            </a:r>
            <a:r>
              <a:rPr lang="es-ES_tradnl" sz="24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visualizaciones </a:t>
            </a:r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en directo</a:t>
            </a:r>
            <a:r>
              <a:rPr lang="es-ES_tradnl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_tradnl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ES_tradnl" sz="24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2321746"/>
            <a:ext cx="587827" cy="5878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3746616"/>
            <a:ext cx="587827" cy="5878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5246130"/>
            <a:ext cx="587827" cy="58782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998375" y="1351626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TORNEO EN DATOS</a:t>
            </a:r>
            <a:endParaRPr lang="es-ES_tradnl" sz="400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2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" y="61786"/>
            <a:ext cx="1324946" cy="1324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8" y="235518"/>
            <a:ext cx="1300710" cy="43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3568" y="325819"/>
            <a:ext cx="9534330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SAN FERMÍN MUNDIAL DE AJEDREZ | 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567543" y="828819"/>
            <a:ext cx="1028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998374" y="1351626"/>
            <a:ext cx="9097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COBERTURA EN MEDIOS  Y REDES</a:t>
            </a:r>
            <a:endParaRPr lang="es-ES_tradnl" sz="400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40289" y="2276669"/>
            <a:ext cx="20527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8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261</a:t>
            </a:r>
            <a:endParaRPr lang="es-ES" sz="8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096273" y="3564294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NOTICIAS  EN MEDIOS</a:t>
            </a:r>
            <a:endParaRPr lang="es-E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671521" y="2276669"/>
            <a:ext cx="2901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8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231,9</a:t>
            </a:r>
            <a:endParaRPr lang="es-ES" sz="8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671521" y="3564294"/>
            <a:ext cx="290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MILLONES AUDIENCIA TOTAL</a:t>
            </a:r>
            <a:endParaRPr lang="es-E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450412" y="2276669"/>
            <a:ext cx="3237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8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962,8</a:t>
            </a:r>
            <a:endParaRPr lang="es-ES" sz="8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279358" y="3564294"/>
            <a:ext cx="3542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MILES DE EUROS</a:t>
            </a:r>
          </a:p>
          <a:p>
            <a:pPr algn="ctr"/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RETORNO ECONÓMICO</a:t>
            </a:r>
            <a:endParaRPr lang="es-E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ángulo 20"/>
          <p:cNvSpPr/>
          <p:nvPr/>
        </p:nvSpPr>
        <p:spPr>
          <a:xfrm rot="16200000">
            <a:off x="282089" y="3037735"/>
            <a:ext cx="2230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MEDIOS</a:t>
            </a:r>
            <a:endParaRPr lang="es-ES_tradnl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ectángulo 21"/>
          <p:cNvSpPr/>
          <p:nvPr/>
        </p:nvSpPr>
        <p:spPr>
          <a:xfrm rot="16200000">
            <a:off x="282089" y="5193107"/>
            <a:ext cx="2230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REDES</a:t>
            </a:r>
            <a:endParaRPr lang="es-ES_tradnl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040289" y="4898571"/>
            <a:ext cx="2233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2.092 </a:t>
            </a:r>
            <a:endParaRPr lang="es-ES" sz="6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096273" y="583163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TUITS</a:t>
            </a:r>
            <a:endParaRPr lang="es-E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072738" y="4898571"/>
            <a:ext cx="2233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16,6 </a:t>
            </a:r>
            <a:endParaRPr lang="es-ES" sz="6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093024" y="5821732"/>
            <a:ext cx="3621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MILLONES PERSONAS ALCANZADAS</a:t>
            </a:r>
            <a:endParaRPr lang="es-E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577934" y="4898571"/>
            <a:ext cx="295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44.354 </a:t>
            </a:r>
            <a:endParaRPr lang="es-ES" sz="6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8242815" y="5821732"/>
            <a:ext cx="3392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EUROS </a:t>
            </a:r>
          </a:p>
          <a:p>
            <a:pPr algn="ctr"/>
            <a:r>
              <a:rPr lang="es-ES_tradnl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(VALOR ECONÓMICO)</a:t>
            </a:r>
            <a:endParaRPr lang="es-E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4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" y="61786"/>
            <a:ext cx="1324946" cy="1324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8" y="235518"/>
            <a:ext cx="1300710" cy="43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3568" y="325819"/>
            <a:ext cx="9534330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SAN FERMÍN MUNDIAL DE AJEDREZ | 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567543" y="828819"/>
            <a:ext cx="1028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998374" y="1351626"/>
            <a:ext cx="9097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COBERTURA EN MEDIOS  Y REDES</a:t>
            </a:r>
            <a:endParaRPr lang="es-ES_tradnl" sz="400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98374" y="2204621"/>
            <a:ext cx="95224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8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MÁS DE 1 MILLÓN DE EUROS</a:t>
            </a:r>
            <a:endParaRPr lang="es-ES" sz="8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508875" y="3741187"/>
            <a:ext cx="3586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Poppins" panose="00000500000000000000" pitchFamily="2" charset="0"/>
                <a:cs typeface="Poppins" panose="00000500000000000000" pitchFamily="2" charset="0"/>
              </a:rPr>
              <a:t>RETORNO ECONÓMICO EN </a:t>
            </a:r>
          </a:p>
          <a:p>
            <a:r>
              <a:rPr lang="es-ES_tradnl" sz="2000" dirty="0" smtClean="0">
                <a:latin typeface="Poppins" panose="00000500000000000000" pitchFamily="2" charset="0"/>
                <a:cs typeface="Poppins" panose="00000500000000000000" pitchFamily="2" charset="0"/>
              </a:rPr>
              <a:t>MEDIOS DE COMUNICACIÓN Y REDES</a:t>
            </a:r>
            <a:endParaRPr lang="es-E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267341" y="5647085"/>
            <a:ext cx="6876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PRESUPUESTO ANUAL DEL AYUNTAMIENTO DE PAMPLONA PARA INSERCIONES EN MEDIOS DE COMUNICACIÓN: 600.000 EUROS</a:t>
            </a:r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Conector angular 7"/>
          <p:cNvCxnSpPr/>
          <p:nvPr/>
        </p:nvCxnSpPr>
        <p:spPr>
          <a:xfrm>
            <a:off x="1156996" y="5242464"/>
            <a:ext cx="1007708" cy="727787"/>
          </a:xfrm>
          <a:prstGeom prst="bentConnector3">
            <a:avLst>
              <a:gd name="adj1" fmla="val 32407"/>
            </a:avLst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2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" y="61786"/>
            <a:ext cx="1324946" cy="1324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8" y="235518"/>
            <a:ext cx="1300710" cy="43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83568" y="325819"/>
            <a:ext cx="9534330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latin typeface="Poppins" panose="00000500000000000000" pitchFamily="2" charset="0"/>
                <a:cs typeface="Poppins" panose="00000500000000000000" pitchFamily="2" charset="0"/>
              </a:rPr>
              <a:t>SAN FERMÍN MUNDIAL DE AJEDREZ | INFORME DE RESULTADOS PROVISIONALES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567543" y="828819"/>
            <a:ext cx="1028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1486457"/>
            <a:ext cx="9097263" cy="511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50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552</Words>
  <Application>Microsoft Office PowerPoint</Application>
  <PresentationFormat>Panorámica</PresentationFormat>
  <Paragraphs>57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Ayuntamiento de Pamplona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Elio Aldunate Edurne</dc:creator>
  <cp:lastModifiedBy>Ascunce Martin Jose Javier</cp:lastModifiedBy>
  <cp:revision>32</cp:revision>
  <cp:lastPrinted>2021-07-29T11:29:06Z</cp:lastPrinted>
  <dcterms:created xsi:type="dcterms:W3CDTF">2021-07-27T10:50:10Z</dcterms:created>
  <dcterms:modified xsi:type="dcterms:W3CDTF">2021-07-30T09:36:41Z</dcterms:modified>
</cp:coreProperties>
</file>