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816" r:id="rId10"/>
    <p:sldMasterId id="2147483828" r:id="rId11"/>
  </p:sldMasterIdLst>
  <p:sldIdLst>
    <p:sldId id="256" r:id="rId12"/>
    <p:sldId id="257" r:id="rId13"/>
    <p:sldId id="258" r:id="rId14"/>
    <p:sldId id="264" r:id="rId15"/>
    <p:sldId id="265" r:id="rId16"/>
    <p:sldId id="266" r:id="rId17"/>
    <p:sldId id="267" r:id="rId18"/>
    <p:sldId id="268" r:id="rId19"/>
    <p:sldId id="269" r:id="rId20"/>
    <p:sldId id="292" r:id="rId21"/>
    <p:sldId id="270" r:id="rId22"/>
    <p:sldId id="294" r:id="rId23"/>
    <p:sldId id="280" r:id="rId24"/>
    <p:sldId id="298" r:id="rId25"/>
    <p:sldId id="299" r:id="rId26"/>
    <p:sldId id="300" r:id="rId27"/>
    <p:sldId id="301" r:id="rId28"/>
    <p:sldId id="285" r:id="rId29"/>
    <p:sldId id="302" r:id="rId30"/>
    <p:sldId id="303" r:id="rId31"/>
    <p:sldId id="304" r:id="rId32"/>
    <p:sldId id="288" r:id="rId33"/>
    <p:sldId id="289" r:id="rId34"/>
    <p:sldId id="287" r:id="rId35"/>
    <p:sldId id="290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55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452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C4B7-6A15-4D4B-B94F-CF5CE731D7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8401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9934E-0EBA-4406-8451-3FC0782ECB78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80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2EDD6-7F8C-461A-8398-5C7944C9BE5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578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57AFD-0EF3-4F85-9C1B-FAB410CE4FE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9194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A3014-76CF-445C-A73B-EA1AFC3C6EB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9755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3C25E-E435-48D3-8D73-E77F518FA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3784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48CCB-8B14-4B42-BAC6-0EEE6D41ED6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6131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7A6C-C214-4460-8723-A7B0431F1A0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13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57997-FA62-438B-8812-8689AD1CE89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9700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026C-BA81-4151-ABFD-EA93C5CA6A7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32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4309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794F-8597-488E-AC80-C4F449D506A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5727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C4B7-6A15-4D4B-B94F-CF5CE731D7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470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9934E-0EBA-4406-8451-3FC0782ECB78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5109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2EDD6-7F8C-461A-8398-5C7944C9BE5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5456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57AFD-0EF3-4F85-9C1B-FAB410CE4FE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1790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A3014-76CF-445C-A73B-EA1AFC3C6EB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480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3C25E-E435-48D3-8D73-E77F518FA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909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48CCB-8B14-4B42-BAC6-0EEE6D41ED6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985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7A6C-C214-4460-8723-A7B0431F1A0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2033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57997-FA62-438B-8812-8689AD1CE89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62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C4B7-6A15-4D4B-B94F-CF5CE731D7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279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026C-BA81-4151-ABFD-EA93C5CA6A7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6691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794F-8597-488E-AC80-C4F449D506A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68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9934E-0EBA-4406-8451-3FC0782ECB78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6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2EDD6-7F8C-461A-8398-5C7944C9BE5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64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57AFD-0EF3-4F85-9C1B-FAB410CE4FE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68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A3014-76CF-445C-A73B-EA1AFC3C6EB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63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3C25E-E435-48D3-8D73-E77F518FA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556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48CCB-8B14-4B42-BAC6-0EEE6D41ED6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667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7A6C-C214-4460-8723-A7B0431F1A0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9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88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57997-FA62-438B-8812-8689AD1CE89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42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026C-BA81-4151-ABFD-EA93C5CA6A7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444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794F-8597-488E-AC80-C4F449D506A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33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C4B7-6A15-4D4B-B94F-CF5CE731D7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569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9934E-0EBA-4406-8451-3FC0782ECB78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553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2EDD6-7F8C-461A-8398-5C7944C9BE5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84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57AFD-0EF3-4F85-9C1B-FAB410CE4FE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430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A3014-76CF-445C-A73B-EA1AFC3C6EB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3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3C25E-E435-48D3-8D73-E77F518FA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11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48CCB-8B14-4B42-BAC6-0EEE6D41ED6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67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462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7A6C-C214-4460-8723-A7B0431F1A0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40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57997-FA62-438B-8812-8689AD1CE89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815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026C-BA81-4151-ABFD-EA93C5CA6A7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88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794F-8597-488E-AC80-C4F449D506A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061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C4B7-6A15-4D4B-B94F-CF5CE731D7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60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9934E-0EBA-4406-8451-3FC0782ECB78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29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2EDD6-7F8C-461A-8398-5C7944C9BE5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356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57AFD-0EF3-4F85-9C1B-FAB410CE4FE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574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A3014-76CF-445C-A73B-EA1AFC3C6EB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552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3C25E-E435-48D3-8D73-E77F518FA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0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111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48CCB-8B14-4B42-BAC6-0EEE6D41ED6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88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7A6C-C214-4460-8723-A7B0431F1A0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5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57997-FA62-438B-8812-8689AD1CE89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93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026C-BA81-4151-ABFD-EA93C5CA6A7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06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794F-8597-488E-AC80-C4F449D506A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205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C4B7-6A15-4D4B-B94F-CF5CE731D7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829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9934E-0EBA-4406-8451-3FC0782ECB78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6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2EDD6-7F8C-461A-8398-5C7944C9BE5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577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57AFD-0EF3-4F85-9C1B-FAB410CE4FE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37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A3014-76CF-445C-A73B-EA1AFC3C6EB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9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1388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3C25E-E435-48D3-8D73-E77F518FA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50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48CCB-8B14-4B42-BAC6-0EEE6D41ED6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762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7A6C-C214-4460-8723-A7B0431F1A0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38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57997-FA62-438B-8812-8689AD1CE89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605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026C-BA81-4151-ABFD-EA93C5CA6A7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344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794F-8597-488E-AC80-C4F449D506A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782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C4B7-6A15-4D4B-B94F-CF5CE731D7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23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9934E-0EBA-4406-8451-3FC0782ECB78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401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2EDD6-7F8C-461A-8398-5C7944C9BE5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17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57AFD-0EF3-4F85-9C1B-FAB410CE4FE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29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5038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A3014-76CF-445C-A73B-EA1AFC3C6EB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980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3C25E-E435-48D3-8D73-E77F518FA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608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48CCB-8B14-4B42-BAC6-0EEE6D41ED6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779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7A6C-C214-4460-8723-A7B0431F1A0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436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57997-FA62-438B-8812-8689AD1CE89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902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026C-BA81-4151-ABFD-EA93C5CA6A7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1446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794F-8597-488E-AC80-C4F449D506A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4090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C4B7-6A15-4D4B-B94F-CF5CE731D7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0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9934E-0EBA-4406-8451-3FC0782ECB78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867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2EDD6-7F8C-461A-8398-5C7944C9BE5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37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507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57AFD-0EF3-4F85-9C1B-FAB410CE4FE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3680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A3014-76CF-445C-A73B-EA1AFC3C6EB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60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3C25E-E435-48D3-8D73-E77F518FA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01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48CCB-8B14-4B42-BAC6-0EEE6D41ED6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992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7A6C-C214-4460-8723-A7B0431F1A0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9180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57997-FA62-438B-8812-8689AD1CE89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41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026C-BA81-4151-ABFD-EA93C5CA6A7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310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794F-8597-488E-AC80-C4F449D506A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655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C4B7-6A15-4D4B-B94F-CF5CE731D7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25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9934E-0EBA-4406-8451-3FC0782ECB78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3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1608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2EDD6-7F8C-461A-8398-5C7944C9BE5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2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57AFD-0EF3-4F85-9C1B-FAB410CE4FE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54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A3014-76CF-445C-A73B-EA1AFC3C6EB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018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3C25E-E435-48D3-8D73-E77F518FA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6587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48CCB-8B14-4B42-BAC6-0EEE6D41ED6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210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7A6C-C214-4460-8723-A7B0431F1A0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102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57997-FA62-438B-8812-8689AD1CE89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261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026C-BA81-4151-ABFD-EA93C5CA6A7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358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794F-8597-488E-AC80-C4F449D506A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1862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C4B7-6A15-4D4B-B94F-CF5CE731D71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70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1877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9934E-0EBA-4406-8451-3FC0782ECB78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381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2EDD6-7F8C-461A-8398-5C7944C9BE5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824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57AFD-0EF3-4F85-9C1B-FAB410CE4FE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4177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A3014-76CF-445C-A73B-EA1AFC3C6EBD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1413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23C25E-E435-48D3-8D73-E77F518FA1BB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665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48CCB-8B14-4B42-BAC6-0EEE6D41ED69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9190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27A6C-C214-4460-8723-A7B0431F1A04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200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57997-FA62-438B-8812-8689AD1CE89E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027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026C-BA81-4151-ABFD-EA93C5CA6A77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740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BE794F-8597-488E-AC80-C4F449D506A0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94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5851-4B54-4203-9AEF-155329C59071}" type="datetimeFigureOut">
              <a:rPr lang="es-ES" smtClean="0"/>
              <a:pPr/>
              <a:t>04/06/2021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FC4AC-BC7F-4BAC-ACCE-D912DC8F34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24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48185-D357-41C2-BD51-B398226F5A9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7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48185-D357-41C2-BD51-B398226F5A9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4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48185-D357-41C2-BD51-B398226F5A9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9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48185-D357-41C2-BD51-B398226F5A9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5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48185-D357-41C2-BD51-B398226F5A9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56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48185-D357-41C2-BD51-B398226F5A9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5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48185-D357-41C2-BD51-B398226F5A9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48185-D357-41C2-BD51-B398226F5A9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11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48185-D357-41C2-BD51-B398226F5A9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16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48185-D357-41C2-BD51-B398226F5A91}" type="datetime1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95656-8378-48CC-96ED-71E668E243B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8022" y="2901287"/>
            <a:ext cx="10607040" cy="23876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AMPLIACIÓN DEL ESTACIONAMIENTO REGULADO A LOS BARRIOS DE SAN JORGE, TXANTREA Y ROCHAPEA NORTE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logo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552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3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25811"/>
              </p:ext>
            </p:extLst>
          </p:nvPr>
        </p:nvGraphicFramePr>
        <p:xfrm>
          <a:off x="718457" y="1112149"/>
          <a:ext cx="10868299" cy="4674696"/>
        </p:xfrm>
        <a:graphic>
          <a:graphicData uri="http://schemas.openxmlformats.org/drawingml/2006/table">
            <a:tbl>
              <a:tblPr/>
              <a:tblGrid>
                <a:gridCol w="275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337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ZONAS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VIA PUBLICA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GARAJE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COCHES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DIFERENCIA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33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Rochapea</a:t>
                      </a:r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Norte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1.755 (43%)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2.747 (67%)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4.502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4.076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426 (10%)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33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San Jorge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2.497 (43%)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2.598 (45%)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5.095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5.762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-667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33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Buztintxuri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1.854 (43%)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4.100 (96%)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5.954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4.268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1.686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33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Chantrea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6.296 (73%)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3.919 (45%)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10.215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8.590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1.625 (18%)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33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Mendillorri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3.230 (59%)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5.963 (110%)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9.193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5.416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3.777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33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Soto </a:t>
                      </a:r>
                      <a:r>
                        <a:rPr lang="es-ES_tradnl" sz="16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Lezkairu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4.038 (45%)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4.826 (117%)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8.864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4.103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4.761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33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Zaragoza/</a:t>
                      </a:r>
                      <a:r>
                        <a:rPr lang="es-ES_tradnl" sz="1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Tajonar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1.138 (123%)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610</a:t>
                      </a:r>
                      <a:r>
                        <a:rPr lang="es-ES_tradnl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_tradnl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(66%)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1.748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885389" y="234251"/>
            <a:ext cx="6474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+mj-lt"/>
              </a:rPr>
              <a:t>PLAZAS DE APARCAMIENTO EN ZONAS NO REGULADAS</a:t>
            </a:r>
            <a:endParaRPr lang="es-ES_tradnl" dirty="0">
              <a:latin typeface="+mj-lt"/>
            </a:endParaRPr>
          </a:p>
        </p:txBody>
      </p:sp>
      <p:pic>
        <p:nvPicPr>
          <p:cNvPr id="5" name="Picture 2" descr="logo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273" y="887071"/>
            <a:ext cx="10577350" cy="56548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33502" y="370510"/>
            <a:ext cx="740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ANÁLISIS ZONAS NO REGULADAS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5" name="Picture 2" descr="logoB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88590"/>
              </p:ext>
            </p:extLst>
          </p:nvPr>
        </p:nvGraphicFramePr>
        <p:xfrm>
          <a:off x="276168" y="1428863"/>
          <a:ext cx="11454939" cy="1120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9796">
                  <a:extLst>
                    <a:ext uri="{9D8B030D-6E8A-4147-A177-3AD203B41FA5}">
                      <a16:colId xmlns:a16="http://schemas.microsoft.com/office/drawing/2014/main" val="428368834"/>
                    </a:ext>
                  </a:extLst>
                </a:gridCol>
                <a:gridCol w="2139352">
                  <a:extLst>
                    <a:ext uri="{9D8B030D-6E8A-4147-A177-3AD203B41FA5}">
                      <a16:colId xmlns:a16="http://schemas.microsoft.com/office/drawing/2014/main" val="3189420736"/>
                    </a:ext>
                  </a:extLst>
                </a:gridCol>
                <a:gridCol w="2068824">
                  <a:extLst>
                    <a:ext uri="{9D8B030D-6E8A-4147-A177-3AD203B41FA5}">
                      <a16:colId xmlns:a16="http://schemas.microsoft.com/office/drawing/2014/main" val="1524466511"/>
                    </a:ext>
                  </a:extLst>
                </a:gridCol>
                <a:gridCol w="1410562">
                  <a:extLst>
                    <a:ext uri="{9D8B030D-6E8A-4147-A177-3AD203B41FA5}">
                      <a16:colId xmlns:a16="http://schemas.microsoft.com/office/drawing/2014/main" val="137692689"/>
                    </a:ext>
                  </a:extLst>
                </a:gridCol>
                <a:gridCol w="2115843">
                  <a:extLst>
                    <a:ext uri="{9D8B030D-6E8A-4147-A177-3AD203B41FA5}">
                      <a16:colId xmlns:a16="http://schemas.microsoft.com/office/drawing/2014/main" val="2911213077"/>
                    </a:ext>
                  </a:extLst>
                </a:gridCol>
                <a:gridCol w="1410562">
                  <a:extLst>
                    <a:ext uri="{9D8B030D-6E8A-4147-A177-3AD203B41FA5}">
                      <a16:colId xmlns:a16="http://schemas.microsoft.com/office/drawing/2014/main" val="3942299688"/>
                    </a:ext>
                  </a:extLst>
                </a:gridCol>
              </a:tblGrid>
              <a:tr h="612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Plazas Vía publica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Plazas privadas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Coches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Diferencia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04895"/>
                  </a:ext>
                </a:extLst>
              </a:tr>
              <a:tr h="50806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Antes ORA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baseline="0" dirty="0" smtClean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3626 (43%)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baseline="0" dirty="0" smtClean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7200 (85%)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10826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8394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baseline="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2432</a:t>
                      </a:r>
                      <a:endParaRPr lang="es-E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21343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64379"/>
              </p:ext>
            </p:extLst>
          </p:nvPr>
        </p:nvGraphicFramePr>
        <p:xfrm>
          <a:off x="535710" y="3807321"/>
          <a:ext cx="10677236" cy="2034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5327">
                  <a:extLst>
                    <a:ext uri="{9D8B030D-6E8A-4147-A177-3AD203B41FA5}">
                      <a16:colId xmlns:a16="http://schemas.microsoft.com/office/drawing/2014/main" val="3862029437"/>
                    </a:ext>
                  </a:extLst>
                </a:gridCol>
                <a:gridCol w="2274145">
                  <a:extLst>
                    <a:ext uri="{9D8B030D-6E8A-4147-A177-3AD203B41FA5}">
                      <a16:colId xmlns:a16="http://schemas.microsoft.com/office/drawing/2014/main" val="1426040176"/>
                    </a:ext>
                  </a:extLst>
                </a:gridCol>
                <a:gridCol w="2199173">
                  <a:extLst>
                    <a:ext uri="{9D8B030D-6E8A-4147-A177-3AD203B41FA5}">
                      <a16:colId xmlns:a16="http://schemas.microsoft.com/office/drawing/2014/main" val="3842420082"/>
                    </a:ext>
                  </a:extLst>
                </a:gridCol>
                <a:gridCol w="1499436">
                  <a:extLst>
                    <a:ext uri="{9D8B030D-6E8A-4147-A177-3AD203B41FA5}">
                      <a16:colId xmlns:a16="http://schemas.microsoft.com/office/drawing/2014/main" val="1460992789"/>
                    </a:ext>
                  </a:extLst>
                </a:gridCol>
                <a:gridCol w="2249155">
                  <a:extLst>
                    <a:ext uri="{9D8B030D-6E8A-4147-A177-3AD203B41FA5}">
                      <a16:colId xmlns:a16="http://schemas.microsoft.com/office/drawing/2014/main" val="3265321710"/>
                    </a:ext>
                  </a:extLst>
                </a:gridCol>
              </a:tblGrid>
              <a:tr h="74604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% Ocupación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Vecinos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 vecinos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Plazas libres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6496"/>
                  </a:ext>
                </a:extLst>
              </a:tr>
              <a:tr h="51703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Ocupacion diurna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63,50%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51,33%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12,17%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1323 (36%)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267213"/>
                  </a:ext>
                </a:extLst>
              </a:tr>
              <a:tr h="77113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Ocupacion nocturna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78,73%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67,05%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11,67%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771 (21,26%)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7687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743200" y="360217"/>
            <a:ext cx="6893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Poppins" panose="00000500000000000000" pitchFamily="2" charset="0"/>
                <a:cs typeface="Poppins" panose="00000500000000000000" pitchFamily="2" charset="0"/>
              </a:rPr>
              <a:t>ROCHAPEA ANTES Y DESPUES DE LA ORA</a:t>
            </a:r>
            <a:endParaRPr lang="es-ES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38789" y="6134912"/>
            <a:ext cx="890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latin typeface="Poppins" panose="00000500000000000000" pitchFamily="2" charset="0"/>
                <a:cs typeface="Poppins" panose="00000500000000000000" pitchFamily="2" charset="0"/>
              </a:rPr>
              <a:t>ANELIER 309 PLAZAS COMPARTIDAS  CV, (OCUPACION 34-42% =  3,5%+ 2-3% CORRALILLOS)</a:t>
            </a:r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89817" y="2910056"/>
            <a:ext cx="210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OCUPACION 100%</a:t>
            </a:r>
            <a:endParaRPr lang="es-ES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5705185" y="265913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logo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1488" y="-581025"/>
            <a:ext cx="13134975" cy="802005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345233" y="56263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a libre 5"/>
          <p:cNvSpPr/>
          <p:nvPr/>
        </p:nvSpPr>
        <p:spPr>
          <a:xfrm>
            <a:off x="718457" y="3993502"/>
            <a:ext cx="3508310" cy="2108718"/>
          </a:xfrm>
          <a:custGeom>
            <a:avLst/>
            <a:gdLst>
              <a:gd name="connsiteX0" fmla="*/ 0 w 3508310"/>
              <a:gd name="connsiteY0" fmla="*/ 1483567 h 2108718"/>
              <a:gd name="connsiteX1" fmla="*/ 0 w 3508310"/>
              <a:gd name="connsiteY1" fmla="*/ 1483567 h 2108718"/>
              <a:gd name="connsiteX2" fmla="*/ 149290 w 3508310"/>
              <a:gd name="connsiteY2" fmla="*/ 1408922 h 2108718"/>
              <a:gd name="connsiteX3" fmla="*/ 186612 w 3508310"/>
              <a:gd name="connsiteY3" fmla="*/ 1390261 h 2108718"/>
              <a:gd name="connsiteX4" fmla="*/ 223935 w 3508310"/>
              <a:gd name="connsiteY4" fmla="*/ 1371600 h 2108718"/>
              <a:gd name="connsiteX5" fmla="*/ 251927 w 3508310"/>
              <a:gd name="connsiteY5" fmla="*/ 1352939 h 2108718"/>
              <a:gd name="connsiteX6" fmla="*/ 233265 w 3508310"/>
              <a:gd name="connsiteY6" fmla="*/ 1390261 h 2108718"/>
              <a:gd name="connsiteX7" fmla="*/ 177282 w 3508310"/>
              <a:gd name="connsiteY7" fmla="*/ 1408922 h 2108718"/>
              <a:gd name="connsiteX8" fmla="*/ 121298 w 3508310"/>
              <a:gd name="connsiteY8" fmla="*/ 1436914 h 2108718"/>
              <a:gd name="connsiteX9" fmla="*/ 102637 w 3508310"/>
              <a:gd name="connsiteY9" fmla="*/ 1436914 h 2108718"/>
              <a:gd name="connsiteX10" fmla="*/ 3237723 w 3508310"/>
              <a:gd name="connsiteY10" fmla="*/ 0 h 2108718"/>
              <a:gd name="connsiteX11" fmla="*/ 3508310 w 3508310"/>
              <a:gd name="connsiteY11" fmla="*/ 307910 h 2108718"/>
              <a:gd name="connsiteX12" fmla="*/ 2883159 w 3508310"/>
              <a:gd name="connsiteY12" fmla="*/ 877078 h 2108718"/>
              <a:gd name="connsiteX13" fmla="*/ 2528596 w 3508310"/>
              <a:gd name="connsiteY13" fmla="*/ 1754155 h 2108718"/>
              <a:gd name="connsiteX14" fmla="*/ 1576874 w 3508310"/>
              <a:gd name="connsiteY14" fmla="*/ 2108718 h 2108718"/>
              <a:gd name="connsiteX15" fmla="*/ 485192 w 3508310"/>
              <a:gd name="connsiteY15" fmla="*/ 1931437 h 2108718"/>
              <a:gd name="connsiteX16" fmla="*/ 205274 w 3508310"/>
              <a:gd name="connsiteY16" fmla="*/ 1856792 h 2108718"/>
              <a:gd name="connsiteX17" fmla="*/ 0 w 3508310"/>
              <a:gd name="connsiteY17" fmla="*/ 1483567 h 210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8310" h="2108718">
                <a:moveTo>
                  <a:pt x="0" y="1483567"/>
                </a:moveTo>
                <a:lnTo>
                  <a:pt x="0" y="1483567"/>
                </a:lnTo>
                <a:lnTo>
                  <a:pt x="149290" y="1408922"/>
                </a:lnTo>
                <a:lnTo>
                  <a:pt x="186612" y="1390261"/>
                </a:lnTo>
                <a:cubicBezTo>
                  <a:pt x="199053" y="1384041"/>
                  <a:pt x="212362" y="1379315"/>
                  <a:pt x="223935" y="1371600"/>
                </a:cubicBezTo>
                <a:lnTo>
                  <a:pt x="251927" y="1352939"/>
                </a:lnTo>
                <a:cubicBezTo>
                  <a:pt x="245706" y="1365380"/>
                  <a:pt x="244392" y="1381916"/>
                  <a:pt x="233265" y="1390261"/>
                </a:cubicBezTo>
                <a:cubicBezTo>
                  <a:pt x="217529" y="1402063"/>
                  <a:pt x="177282" y="1408922"/>
                  <a:pt x="177282" y="1408922"/>
                </a:cubicBezTo>
                <a:cubicBezTo>
                  <a:pt x="153689" y="1424651"/>
                  <a:pt x="148893" y="1431395"/>
                  <a:pt x="121298" y="1436914"/>
                </a:cubicBezTo>
                <a:cubicBezTo>
                  <a:pt x="115198" y="1438134"/>
                  <a:pt x="108857" y="1436914"/>
                  <a:pt x="102637" y="1436914"/>
                </a:cubicBezTo>
                <a:lnTo>
                  <a:pt x="3237723" y="0"/>
                </a:lnTo>
                <a:lnTo>
                  <a:pt x="3508310" y="307910"/>
                </a:lnTo>
                <a:lnTo>
                  <a:pt x="2883159" y="877078"/>
                </a:lnTo>
                <a:lnTo>
                  <a:pt x="2528596" y="1754155"/>
                </a:lnTo>
                <a:lnTo>
                  <a:pt x="1576874" y="2108718"/>
                </a:lnTo>
                <a:lnTo>
                  <a:pt x="485192" y="1931437"/>
                </a:lnTo>
                <a:lnTo>
                  <a:pt x="205274" y="1856792"/>
                </a:lnTo>
                <a:lnTo>
                  <a:pt x="0" y="1483567"/>
                </a:lnTo>
                <a:close/>
              </a:path>
            </a:pathLst>
          </a:custGeom>
          <a:solidFill>
            <a:schemeClr val="accent1">
              <a:alpha val="12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4021494" y="2360645"/>
            <a:ext cx="3396343" cy="1894114"/>
          </a:xfrm>
          <a:custGeom>
            <a:avLst/>
            <a:gdLst>
              <a:gd name="connsiteX0" fmla="*/ 0 w 3396343"/>
              <a:gd name="connsiteY0" fmla="*/ 1604865 h 1894114"/>
              <a:gd name="connsiteX1" fmla="*/ 195943 w 3396343"/>
              <a:gd name="connsiteY1" fmla="*/ 1894114 h 1894114"/>
              <a:gd name="connsiteX2" fmla="*/ 3396343 w 3396343"/>
              <a:gd name="connsiteY2" fmla="*/ 279918 h 1894114"/>
              <a:gd name="connsiteX3" fmla="*/ 3303037 w 3396343"/>
              <a:gd name="connsiteY3" fmla="*/ 0 h 1894114"/>
              <a:gd name="connsiteX4" fmla="*/ 1810139 w 3396343"/>
              <a:gd name="connsiteY4" fmla="*/ 559837 h 1894114"/>
              <a:gd name="connsiteX5" fmla="*/ 1427584 w 3396343"/>
              <a:gd name="connsiteY5" fmla="*/ 139959 h 1894114"/>
              <a:gd name="connsiteX6" fmla="*/ 587828 w 3396343"/>
              <a:gd name="connsiteY6" fmla="*/ 401216 h 1894114"/>
              <a:gd name="connsiteX7" fmla="*/ 587828 w 3396343"/>
              <a:gd name="connsiteY7" fmla="*/ 839755 h 1894114"/>
              <a:gd name="connsiteX8" fmla="*/ 466530 w 3396343"/>
              <a:gd name="connsiteY8" fmla="*/ 1147665 h 1894114"/>
              <a:gd name="connsiteX9" fmla="*/ 326571 w 3396343"/>
              <a:gd name="connsiteY9" fmla="*/ 1399592 h 1894114"/>
              <a:gd name="connsiteX10" fmla="*/ 0 w 3396343"/>
              <a:gd name="connsiteY10" fmla="*/ 1604865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6343" h="1894114">
                <a:moveTo>
                  <a:pt x="0" y="1604865"/>
                </a:moveTo>
                <a:lnTo>
                  <a:pt x="195943" y="1894114"/>
                </a:lnTo>
                <a:lnTo>
                  <a:pt x="3396343" y="279918"/>
                </a:lnTo>
                <a:lnTo>
                  <a:pt x="3303037" y="0"/>
                </a:lnTo>
                <a:lnTo>
                  <a:pt x="1810139" y="559837"/>
                </a:lnTo>
                <a:lnTo>
                  <a:pt x="1427584" y="139959"/>
                </a:lnTo>
                <a:lnTo>
                  <a:pt x="587828" y="401216"/>
                </a:lnTo>
                <a:lnTo>
                  <a:pt x="587828" y="839755"/>
                </a:lnTo>
                <a:lnTo>
                  <a:pt x="466530" y="1147665"/>
                </a:lnTo>
                <a:lnTo>
                  <a:pt x="326571" y="1399592"/>
                </a:lnTo>
                <a:lnTo>
                  <a:pt x="0" y="160486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7483151" y="1110343"/>
            <a:ext cx="3750906" cy="3760237"/>
          </a:xfrm>
          <a:custGeom>
            <a:avLst/>
            <a:gdLst>
              <a:gd name="connsiteX0" fmla="*/ 0 w 3750906"/>
              <a:gd name="connsiteY0" fmla="*/ 1511559 h 3760237"/>
              <a:gd name="connsiteX1" fmla="*/ 9331 w 3750906"/>
              <a:gd name="connsiteY1" fmla="*/ 1623526 h 3760237"/>
              <a:gd name="connsiteX2" fmla="*/ 513184 w 3750906"/>
              <a:gd name="connsiteY2" fmla="*/ 1707502 h 3760237"/>
              <a:gd name="connsiteX3" fmla="*/ 923731 w 3750906"/>
              <a:gd name="connsiteY3" fmla="*/ 2659224 h 3760237"/>
              <a:gd name="connsiteX4" fmla="*/ 1007706 w 3750906"/>
              <a:gd name="connsiteY4" fmla="*/ 2985796 h 3760237"/>
              <a:gd name="connsiteX5" fmla="*/ 961053 w 3750906"/>
              <a:gd name="connsiteY5" fmla="*/ 3228392 h 3760237"/>
              <a:gd name="connsiteX6" fmla="*/ 653143 w 3750906"/>
              <a:gd name="connsiteY6" fmla="*/ 3760237 h 3760237"/>
              <a:gd name="connsiteX7" fmla="*/ 2649894 w 3750906"/>
              <a:gd name="connsiteY7" fmla="*/ 3163077 h 3760237"/>
              <a:gd name="connsiteX8" fmla="*/ 2547257 w 3750906"/>
              <a:gd name="connsiteY8" fmla="*/ 2593910 h 3760237"/>
              <a:gd name="connsiteX9" fmla="*/ 2883159 w 3750906"/>
              <a:gd name="connsiteY9" fmla="*/ 2118049 h 3760237"/>
              <a:gd name="connsiteX10" fmla="*/ 3722914 w 3750906"/>
              <a:gd name="connsiteY10" fmla="*/ 1754155 h 3760237"/>
              <a:gd name="connsiteX11" fmla="*/ 3415004 w 3750906"/>
              <a:gd name="connsiteY11" fmla="*/ 1287624 h 3760237"/>
              <a:gd name="connsiteX12" fmla="*/ 3750906 w 3750906"/>
              <a:gd name="connsiteY12" fmla="*/ 587828 h 3760237"/>
              <a:gd name="connsiteX13" fmla="*/ 3601616 w 3750906"/>
              <a:gd name="connsiteY13" fmla="*/ 83975 h 3760237"/>
              <a:gd name="connsiteX14" fmla="*/ 3135086 w 3750906"/>
              <a:gd name="connsiteY14" fmla="*/ 46653 h 3760237"/>
              <a:gd name="connsiteX15" fmla="*/ 2929812 w 3750906"/>
              <a:gd name="connsiteY15" fmla="*/ 186612 h 3760237"/>
              <a:gd name="connsiteX16" fmla="*/ 2752531 w 3750906"/>
              <a:gd name="connsiteY16" fmla="*/ 149290 h 3760237"/>
              <a:gd name="connsiteX17" fmla="*/ 2659225 w 3750906"/>
              <a:gd name="connsiteY17" fmla="*/ 0 h 3760237"/>
              <a:gd name="connsiteX18" fmla="*/ 1492898 w 3750906"/>
              <a:gd name="connsiteY18" fmla="*/ 18661 h 3760237"/>
              <a:gd name="connsiteX19" fmla="*/ 1474237 w 3750906"/>
              <a:gd name="connsiteY19" fmla="*/ 130628 h 3760237"/>
              <a:gd name="connsiteX20" fmla="*/ 1063690 w 3750906"/>
              <a:gd name="connsiteY20" fmla="*/ 167951 h 3760237"/>
              <a:gd name="connsiteX21" fmla="*/ 1119673 w 3750906"/>
              <a:gd name="connsiteY21" fmla="*/ 1129004 h 3760237"/>
              <a:gd name="connsiteX22" fmla="*/ 662473 w 3750906"/>
              <a:gd name="connsiteY22" fmla="*/ 1334277 h 3760237"/>
              <a:gd name="connsiteX23" fmla="*/ 0 w 3750906"/>
              <a:gd name="connsiteY23" fmla="*/ 1511559 h 376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50906" h="3760237">
                <a:moveTo>
                  <a:pt x="0" y="1511559"/>
                </a:moveTo>
                <a:lnTo>
                  <a:pt x="9331" y="1623526"/>
                </a:lnTo>
                <a:lnTo>
                  <a:pt x="513184" y="1707502"/>
                </a:lnTo>
                <a:lnTo>
                  <a:pt x="923731" y="2659224"/>
                </a:lnTo>
                <a:lnTo>
                  <a:pt x="1007706" y="2985796"/>
                </a:lnTo>
                <a:lnTo>
                  <a:pt x="961053" y="3228392"/>
                </a:lnTo>
                <a:lnTo>
                  <a:pt x="653143" y="3760237"/>
                </a:lnTo>
                <a:lnTo>
                  <a:pt x="2649894" y="3163077"/>
                </a:lnTo>
                <a:lnTo>
                  <a:pt x="2547257" y="2593910"/>
                </a:lnTo>
                <a:lnTo>
                  <a:pt x="2883159" y="2118049"/>
                </a:lnTo>
                <a:lnTo>
                  <a:pt x="3722914" y="1754155"/>
                </a:lnTo>
                <a:lnTo>
                  <a:pt x="3415004" y="1287624"/>
                </a:lnTo>
                <a:lnTo>
                  <a:pt x="3750906" y="587828"/>
                </a:lnTo>
                <a:lnTo>
                  <a:pt x="3601616" y="83975"/>
                </a:lnTo>
                <a:lnTo>
                  <a:pt x="3135086" y="46653"/>
                </a:lnTo>
                <a:lnTo>
                  <a:pt x="2929812" y="186612"/>
                </a:lnTo>
                <a:lnTo>
                  <a:pt x="2752531" y="149290"/>
                </a:lnTo>
                <a:lnTo>
                  <a:pt x="2659225" y="0"/>
                </a:lnTo>
                <a:lnTo>
                  <a:pt x="1492898" y="18661"/>
                </a:lnTo>
                <a:lnTo>
                  <a:pt x="1474237" y="130628"/>
                </a:lnTo>
                <a:lnTo>
                  <a:pt x="1063690" y="167951"/>
                </a:lnTo>
                <a:lnTo>
                  <a:pt x="1119673" y="1129004"/>
                </a:lnTo>
                <a:lnTo>
                  <a:pt x="662473" y="1334277"/>
                </a:lnTo>
                <a:lnTo>
                  <a:pt x="0" y="1511559"/>
                </a:lnTo>
                <a:close/>
              </a:path>
            </a:pathLst>
          </a:custGeom>
          <a:solidFill>
            <a:schemeClr val="accent6">
              <a:alpha val="22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74" y="0"/>
            <a:ext cx="11775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3" y="0"/>
            <a:ext cx="122133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5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t="5324" b="2831"/>
          <a:stretch/>
        </p:blipFill>
        <p:spPr>
          <a:xfrm>
            <a:off x="0" y="0"/>
            <a:ext cx="12191999" cy="68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1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20799"/>
              </p:ext>
            </p:extLst>
          </p:nvPr>
        </p:nvGraphicFramePr>
        <p:xfrm>
          <a:off x="287378" y="1870362"/>
          <a:ext cx="11519077" cy="2819201"/>
        </p:xfrm>
        <a:graphic>
          <a:graphicData uri="http://schemas.openxmlformats.org/drawingml/2006/table">
            <a:tbl>
              <a:tblPr firstRow="1" firstCol="1" bandRow="1"/>
              <a:tblGrid>
                <a:gridCol w="1149423">
                  <a:extLst>
                    <a:ext uri="{9D8B030D-6E8A-4147-A177-3AD203B41FA5}">
                      <a16:colId xmlns:a16="http://schemas.microsoft.com/office/drawing/2014/main" val="1858759385"/>
                    </a:ext>
                  </a:extLst>
                </a:gridCol>
                <a:gridCol w="737350">
                  <a:extLst>
                    <a:ext uri="{9D8B030D-6E8A-4147-A177-3AD203B41FA5}">
                      <a16:colId xmlns:a16="http://schemas.microsoft.com/office/drawing/2014/main" val="1970336857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3429352558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2460183001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157002931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1490682594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3556219881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3391884262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343413901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4086485534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1654644070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1021150108"/>
                    </a:ext>
                  </a:extLst>
                </a:gridCol>
                <a:gridCol w="875664">
                  <a:extLst>
                    <a:ext uri="{9D8B030D-6E8A-4147-A177-3AD203B41FA5}">
                      <a16:colId xmlns:a16="http://schemas.microsoft.com/office/drawing/2014/main" val="3709982679"/>
                    </a:ext>
                  </a:extLst>
                </a:gridCol>
              </a:tblGrid>
              <a:tr h="446607"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 PLAZAS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6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6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 EXPENDEDORES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 ROTULOS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612567"/>
                  </a:ext>
                </a:extLst>
              </a:tr>
              <a:tr h="338942"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Azul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Naranja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Verde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Azul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Naranja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Verde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Azul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Naranja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Verde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aseline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49572"/>
                  </a:ext>
                </a:extLst>
              </a:tr>
              <a:tr h="33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Jorge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1074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1376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2534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83911"/>
                  </a:ext>
                </a:extLst>
              </a:tr>
              <a:tr h="33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Rochapea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1657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77490"/>
                  </a:ext>
                </a:extLst>
              </a:tr>
              <a:tr h="33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Chantrea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2040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2432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4472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250151"/>
                  </a:ext>
                </a:extLst>
              </a:tr>
              <a:tr h="33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Ezcaba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1196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2202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08183"/>
                  </a:ext>
                </a:extLst>
              </a:tr>
              <a:tr h="338942">
                <a:tc>
                  <a:txBody>
                    <a:bodyPr/>
                    <a:lstStyle/>
                    <a:p>
                      <a:pPr algn="l"/>
                      <a:r>
                        <a:rPr lang="es-ES" sz="1600" baseline="0" dirty="0" smtClean="0">
                          <a:effectLst/>
                          <a:latin typeface="+mj-lt"/>
                        </a:rPr>
                        <a:t>Totales</a:t>
                      </a:r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effectLst/>
                          <a:latin typeface="+mj-lt"/>
                        </a:rPr>
                        <a:t>4912</a:t>
                      </a:r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effectLst/>
                          <a:latin typeface="+mj-lt"/>
                        </a:rPr>
                        <a:t>5869</a:t>
                      </a:r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effectLst/>
                          <a:latin typeface="+mj-lt"/>
                        </a:rPr>
                        <a:t>84</a:t>
                      </a:r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10865</a:t>
                      </a: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7523"/>
                  </a:ext>
                </a:extLst>
              </a:tr>
              <a:tr h="338942"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effectLst/>
                          <a:latin typeface="+mj-lt"/>
                        </a:rPr>
                        <a:t>%</a:t>
                      </a:r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effectLst/>
                          <a:latin typeface="+mj-lt"/>
                        </a:rPr>
                        <a:t>45,2</a:t>
                      </a:r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effectLst/>
                          <a:latin typeface="+mj-lt"/>
                        </a:rPr>
                        <a:t>54,0</a:t>
                      </a:r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effectLst/>
                          <a:latin typeface="+mj-lt"/>
                        </a:rPr>
                        <a:t>0,8</a:t>
                      </a:r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aseline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 baseline="0" dirty="0">
                        <a:effectLst/>
                        <a:latin typeface="+mj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baseline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6205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840577" y="431074"/>
            <a:ext cx="575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+mj-lt"/>
              </a:rPr>
              <a:t>RESUMEN PLAZAS</a:t>
            </a:r>
            <a:endParaRPr lang="es-E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0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A LOS VECINOS</a:t>
            </a:r>
            <a:endParaRPr 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30284"/>
            <a:ext cx="10515600" cy="4946679"/>
          </a:xfrm>
        </p:spPr>
        <p:txBody>
          <a:bodyPr>
            <a:normAutofit fontScale="85000" lnSpcReduction="10000"/>
          </a:bodyPr>
          <a:lstStyle/>
          <a:p>
            <a:r>
              <a:rPr lang="es-ES" u="sng" dirty="0" smtClean="0"/>
              <a:t>ENCUENTROS DIRECTOS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CHANTREA. 8 DE JUNIO. MARÍA AUXILIADORA.</a:t>
            </a:r>
          </a:p>
          <a:p>
            <a:pPr lvl="1"/>
            <a:r>
              <a:rPr lang="es-ES" dirty="0" smtClean="0"/>
              <a:t>ROCHAPEA NORTE. 14 DE JUNIO. CIVIVOX. </a:t>
            </a:r>
          </a:p>
          <a:p>
            <a:pPr lvl="1"/>
            <a:r>
              <a:rPr lang="es-ES" dirty="0" smtClean="0"/>
              <a:t>SAN JORGE. 16 DE JUNIO. CIVIVOX.</a:t>
            </a:r>
          </a:p>
          <a:p>
            <a:r>
              <a:rPr lang="es-ES" u="sng" dirty="0" smtClean="0"/>
              <a:t>TRÍPTICO A DOMICILIOS Y COMERCIOS</a:t>
            </a:r>
            <a:r>
              <a:rPr lang="es-ES" dirty="0" smtClean="0"/>
              <a:t>: ÚLTIMA SEMANA DE JUNIO</a:t>
            </a:r>
          </a:p>
          <a:p>
            <a:r>
              <a:rPr lang="es-ES" u="sng" dirty="0" smtClean="0"/>
              <a:t>ESTABLECIMIENTO DE OFICINAS PERMANENTES, UNA POR BARRIO</a:t>
            </a:r>
            <a:r>
              <a:rPr lang="es-ES" dirty="0" smtClean="0"/>
              <a:t>, DURANTE LOS MESES DE JULIO Y AGOSTO: INFORMACIÓN Y TRAMITACIÓN TARJETA RESIDENTE.</a:t>
            </a:r>
          </a:p>
          <a:p>
            <a:pPr lvl="0"/>
            <a:r>
              <a:rPr lang="es-ES" u="sng" dirty="0">
                <a:solidFill>
                  <a:prstClr val="black"/>
                </a:solidFill>
              </a:rPr>
              <a:t>ENCARTE DIARIO DE NAVARRA/DIARIO DE NOTICIAS</a:t>
            </a:r>
            <a:r>
              <a:rPr lang="es-ES" dirty="0">
                <a:solidFill>
                  <a:prstClr val="black"/>
                </a:solidFill>
              </a:rPr>
              <a:t>: </a:t>
            </a:r>
            <a:r>
              <a:rPr lang="es-ES" dirty="0" smtClean="0">
                <a:solidFill>
                  <a:prstClr val="black"/>
                </a:solidFill>
              </a:rPr>
              <a:t>PRIMERA SEMANA DE SEPTIEMBRE.</a:t>
            </a:r>
            <a:endParaRPr lang="es-ES" dirty="0">
              <a:solidFill>
                <a:prstClr val="black"/>
              </a:solidFill>
            </a:endParaRPr>
          </a:p>
          <a:p>
            <a:r>
              <a:rPr lang="es-ES" u="sng" dirty="0" smtClean="0"/>
              <a:t>BUZÓN PERMANENTE SUGERENCIAS Y DUDAS</a:t>
            </a:r>
            <a:r>
              <a:rPr lang="es-ES" dirty="0" smtClean="0"/>
              <a:t>: nuevazonaazul@pamplona.es </a:t>
            </a:r>
          </a:p>
          <a:p>
            <a:r>
              <a:rPr lang="es-ES" u="sng" dirty="0" smtClean="0"/>
              <a:t>Página web </a:t>
            </a:r>
            <a:r>
              <a:rPr lang="es-ES" u="sng" dirty="0"/>
              <a:t>de información</a:t>
            </a:r>
            <a:r>
              <a:rPr lang="es-ES" dirty="0"/>
              <a:t>: http://www.pamplona.es/temas/seguridad-ciudadana-y-convivencia/nuevazonaazul</a:t>
            </a:r>
          </a:p>
        </p:txBody>
      </p:sp>
    </p:spTree>
    <p:extLst>
      <p:ext uri="{BB962C8B-B14F-4D97-AF65-F5344CB8AC3E}">
        <p14:creationId xmlns:p14="http://schemas.microsoft.com/office/powerpoint/2010/main" val="38325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GENERALES DE LA REGULACIÓN</a:t>
            </a:r>
            <a:endParaRPr lang="es-E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073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BAJA DE LOS VEHÍCULOS QUE NO SE UTILIZAN Y OCUPAN LA VÍA PÚBLICA:</a:t>
            </a:r>
          </a:p>
          <a:p>
            <a:pPr lvl="1"/>
            <a:r>
              <a:rPr lang="es-ES" sz="2800" dirty="0" smtClean="0"/>
              <a:t>AVERIADOS</a:t>
            </a:r>
          </a:p>
          <a:p>
            <a:pPr lvl="1"/>
            <a:r>
              <a:rPr lang="es-ES" sz="2800" dirty="0" smtClean="0"/>
              <a:t>ABANDONADOS</a:t>
            </a:r>
          </a:p>
          <a:p>
            <a:pPr lvl="1"/>
            <a:r>
              <a:rPr lang="es-ES" sz="2800" dirty="0" smtClean="0"/>
              <a:t>APARCADOS LARGAS TEMPORADAS POR NO RESIDENTES</a:t>
            </a:r>
          </a:p>
          <a:p>
            <a:pPr lvl="1"/>
            <a:r>
              <a:rPr lang="es-ES" sz="2800" dirty="0" smtClean="0"/>
              <a:t>DE EMPRESAS</a:t>
            </a:r>
          </a:p>
          <a:p>
            <a:r>
              <a:rPr lang="es-ES" dirty="0" smtClean="0"/>
              <a:t>MAYOR PROBABILIDAD DE ENCONTRAR APARCAMIENTO PARA LOS RESIDENTES. TODAS ZONAS SATURADAS</a:t>
            </a:r>
          </a:p>
          <a:p>
            <a:pPr lvl="0"/>
            <a:r>
              <a:rPr lang="es-ES" dirty="0" smtClean="0">
                <a:solidFill>
                  <a:prstClr val="black"/>
                </a:solidFill>
              </a:rPr>
              <a:t>POTENCIACIÓN </a:t>
            </a:r>
            <a:r>
              <a:rPr lang="es-ES" dirty="0">
                <a:solidFill>
                  <a:prstClr val="black"/>
                </a:solidFill>
              </a:rPr>
              <a:t>DEL </a:t>
            </a:r>
            <a:r>
              <a:rPr lang="es-ES" dirty="0" smtClean="0">
                <a:solidFill>
                  <a:prstClr val="black"/>
                </a:solidFill>
              </a:rPr>
              <a:t>COMERCIO DE LA ZONA:</a:t>
            </a:r>
            <a:endParaRPr lang="es-ES" dirty="0">
              <a:solidFill>
                <a:prstClr val="black"/>
              </a:solidFill>
            </a:endParaRPr>
          </a:p>
          <a:p>
            <a:pPr lvl="1"/>
            <a:r>
              <a:rPr lang="es-ES" sz="2800" dirty="0">
                <a:solidFill>
                  <a:prstClr val="black"/>
                </a:solidFill>
              </a:rPr>
              <a:t>MAYOR COMODIDAD Y ACCESIBILIDAD PARA LOS USUARIOS.</a:t>
            </a:r>
          </a:p>
          <a:p>
            <a:pPr lvl="1"/>
            <a:endParaRPr lang="es-ES" sz="2800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  <p:pic>
        <p:nvPicPr>
          <p:cNvPr id="4" name="Picture 2" descr="logo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4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u="sng" dirty="0" smtClean="0"/>
              <a:t>PREVISIÓN TARJETAS RESIDENTES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TARJETAS RESIDENTES:</a:t>
            </a:r>
          </a:p>
          <a:p>
            <a:pPr lvl="1"/>
            <a:r>
              <a:rPr lang="es-ES" sz="3200" dirty="0" smtClean="0"/>
              <a:t>SAN JORGE, 2.915</a:t>
            </a:r>
          </a:p>
          <a:p>
            <a:pPr lvl="1"/>
            <a:r>
              <a:rPr lang="es-ES" sz="3200" dirty="0" smtClean="0"/>
              <a:t>ROCHAPEA NORTE, 1.905 </a:t>
            </a:r>
          </a:p>
          <a:p>
            <a:pPr lvl="1"/>
            <a:r>
              <a:rPr lang="es-ES" sz="3200" dirty="0" smtClean="0"/>
              <a:t>TXANTREA, 7.675</a:t>
            </a:r>
          </a:p>
          <a:p>
            <a:pPr lvl="1"/>
            <a:r>
              <a:rPr lang="es-ES" sz="3200" dirty="0" smtClean="0"/>
              <a:t>TOTAL, 12.495</a:t>
            </a:r>
          </a:p>
          <a:p>
            <a:pPr lvl="1"/>
            <a:endParaRPr lang="es-E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200" dirty="0" smtClean="0"/>
              <a:t>Precio tarjeta anual, 48,35€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3200" dirty="0" smtClean="0"/>
              <a:t>Año 2021 (4 meses), 16,12€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2183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Coste para el Ayuntamiento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Total incremento hasta final de contrato: 3.583.895,87€</a:t>
            </a:r>
            <a:endParaRPr lang="es-ES" dirty="0"/>
          </a:p>
          <a:p>
            <a:r>
              <a:rPr lang="es-ES" dirty="0"/>
              <a:t>Coste contrato actual, 32.846.063€ </a:t>
            </a:r>
          </a:p>
          <a:p>
            <a:r>
              <a:rPr lang="es-ES" dirty="0"/>
              <a:t>Porcentaje incremento: 10,91%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r>
              <a:rPr lang="es-ES" dirty="0"/>
              <a:t>Meses totales de incremento de contrato: 26</a:t>
            </a:r>
          </a:p>
          <a:p>
            <a:r>
              <a:rPr lang="es-ES" dirty="0"/>
              <a:t>Prorrateo de coste de incremento por mes: 137.842,14€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25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10786" y="207820"/>
            <a:ext cx="12081214" cy="6500552"/>
            <a:chOff x="110786" y="166256"/>
            <a:chExt cx="12081214" cy="650055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86" y="166256"/>
              <a:ext cx="12081214" cy="6500552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313411" y="1379913"/>
              <a:ext cx="41813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San Jorge</a:t>
              </a:r>
              <a:r>
                <a:rPr lang="es-ES" dirty="0" smtClean="0"/>
                <a:t>, 421 actividades en planta baja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0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16379" y="635857"/>
            <a:ext cx="11946235" cy="5749454"/>
            <a:chOff x="116379" y="635857"/>
            <a:chExt cx="11946235" cy="574945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379" y="635857"/>
              <a:ext cx="11946235" cy="5749454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5536276" y="5419898"/>
              <a:ext cx="59020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/>
                <a:t>Rochapea</a:t>
              </a:r>
              <a:r>
                <a:rPr lang="es-ES" b="1" dirty="0" smtClean="0"/>
                <a:t> norte</a:t>
              </a:r>
              <a:r>
                <a:rPr lang="es-ES" dirty="0" smtClean="0"/>
                <a:t>, 417 actividades comerciales en planta baja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-76199"/>
            <a:ext cx="12320369" cy="6858000"/>
            <a:chOff x="0" y="-76199"/>
            <a:chExt cx="12320369" cy="685800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76199"/>
              <a:ext cx="12320369" cy="6858000"/>
            </a:xfrm>
            <a:prstGeom prst="rect">
              <a:avLst/>
            </a:prstGeom>
          </p:spPr>
        </p:pic>
        <p:sp>
          <p:nvSpPr>
            <p:cNvPr id="5" name="CuadroTexto 4"/>
            <p:cNvSpPr txBox="1"/>
            <p:nvPr/>
          </p:nvSpPr>
          <p:spPr>
            <a:xfrm>
              <a:off x="2108200" y="1210734"/>
              <a:ext cx="42333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b="1" dirty="0" err="1" smtClean="0"/>
                <a:t>Txantrea</a:t>
              </a:r>
              <a:r>
                <a:rPr lang="es-ES" dirty="0" smtClean="0"/>
                <a:t>, 971 actividades en planta baja 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22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9877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457210" y="0"/>
            <a:ext cx="373479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/>
              <a:t>APARCAMIENTO DISUASORIO INCLUIDO</a:t>
            </a:r>
          </a:p>
          <a:p>
            <a:endParaRPr lang="es-ES" b="1" dirty="0"/>
          </a:p>
          <a:p>
            <a:r>
              <a:rPr lang="es-ES" dirty="0" smtClean="0"/>
              <a:t>280 Plazas</a:t>
            </a:r>
          </a:p>
          <a:p>
            <a:r>
              <a:rPr lang="es-ES" dirty="0" smtClean="0"/>
              <a:t>Primer día gratuito</a:t>
            </a:r>
          </a:p>
          <a:p>
            <a:r>
              <a:rPr lang="es-ES" dirty="0" smtClean="0"/>
              <a:t>2º día, 1 euro</a:t>
            </a:r>
          </a:p>
          <a:p>
            <a:r>
              <a:rPr lang="es-ES" dirty="0" smtClean="0"/>
              <a:t>3er. día, 3 euros</a:t>
            </a:r>
          </a:p>
          <a:p>
            <a:r>
              <a:rPr lang="es-ES" dirty="0" smtClean="0"/>
              <a:t>4º día, 6 euros</a:t>
            </a:r>
          </a:p>
          <a:p>
            <a:r>
              <a:rPr lang="es-ES" dirty="0" smtClean="0"/>
              <a:t>5º día 10 euros</a:t>
            </a:r>
          </a:p>
          <a:p>
            <a:r>
              <a:rPr lang="es-ES" dirty="0" smtClean="0"/>
              <a:t>A partir del 6º día, 10 euros más por cada día.</a:t>
            </a:r>
          </a:p>
          <a:p>
            <a:endParaRPr lang="es-ES" dirty="0"/>
          </a:p>
          <a:p>
            <a:r>
              <a:rPr lang="es-ES" dirty="0" smtClean="0"/>
              <a:t>Barreras</a:t>
            </a:r>
          </a:p>
          <a:p>
            <a:r>
              <a:rPr lang="es-ES" dirty="0" smtClean="0"/>
              <a:t>Cierres</a:t>
            </a:r>
          </a:p>
          <a:p>
            <a:r>
              <a:rPr lang="es-ES" dirty="0" smtClean="0"/>
              <a:t>Cajero</a:t>
            </a:r>
          </a:p>
          <a:p>
            <a:r>
              <a:rPr lang="es-ES" dirty="0" smtClean="0"/>
              <a:t>Iluminación</a:t>
            </a:r>
          </a:p>
          <a:p>
            <a:r>
              <a:rPr lang="es-ES" dirty="0" smtClean="0"/>
              <a:t>Cámaras</a:t>
            </a:r>
          </a:p>
          <a:p>
            <a:r>
              <a:rPr lang="es-ES" dirty="0" smtClean="0"/>
              <a:t>Repaso pintura y pavimento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61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 GENERALES DE LA REGULACIÓN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200" dirty="0" smtClean="0"/>
              <a:t>MEJORA DEL ENTORNO URBANO:</a:t>
            </a:r>
          </a:p>
          <a:p>
            <a:pPr lvl="1"/>
            <a:r>
              <a:rPr lang="es-ES" dirty="0" smtClean="0"/>
              <a:t>MEJORA ESTÉTICA URBANA</a:t>
            </a:r>
          </a:p>
          <a:p>
            <a:pPr lvl="1"/>
            <a:r>
              <a:rPr lang="es-ES" dirty="0" smtClean="0"/>
              <a:t>REDUCCIÓN DE LA CONTAMINACIÓN</a:t>
            </a:r>
          </a:p>
          <a:p>
            <a:r>
              <a:rPr lang="es-ES" dirty="0" smtClean="0"/>
              <a:t>MAYOR POSIBILIDAD DE ENCONTRAR APARCAMIENTO PARA LOS QUE SE DIRIGEN A ESOS BARRIOS, YA QUE NO EXISTEN APARCAMIENTOS SUBTERRANEOS.</a:t>
            </a:r>
          </a:p>
          <a:p>
            <a:r>
              <a:rPr lang="es-ES" dirty="0" smtClean="0"/>
              <a:t>MAYOR SEGURIDAD PARA PEATONES.</a:t>
            </a:r>
          </a:p>
          <a:p>
            <a:r>
              <a:rPr lang="es-ES" dirty="0" smtClean="0"/>
              <a:t>REDUCCIÓN DEL TIEMPO DE RESPUESTA ANTE INCIDENTES.</a:t>
            </a:r>
          </a:p>
          <a:p>
            <a:r>
              <a:rPr lang="es-ES" dirty="0" smtClean="0"/>
              <a:t>MEJORA DEL CONTROL DEL TRÁFICO.</a:t>
            </a:r>
          </a:p>
          <a:p>
            <a:r>
              <a:rPr lang="es-ES" dirty="0" smtClean="0"/>
              <a:t>CREACIÓN DE PUESTOS DE TRABAJO.</a:t>
            </a:r>
          </a:p>
          <a:p>
            <a:endParaRPr lang="es-ES" dirty="0"/>
          </a:p>
        </p:txBody>
      </p:sp>
      <p:pic>
        <p:nvPicPr>
          <p:cNvPr id="6" name="Picture 2" descr="logoB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t="16045"/>
          <a:stretch/>
        </p:blipFill>
        <p:spPr>
          <a:xfrm>
            <a:off x="1336495" y="1296786"/>
            <a:ext cx="9443837" cy="508195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04356" y="407324"/>
            <a:ext cx="836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REPARTO DE PLAZAS EN EL TÉRMINO MUNICIPAL DE PAMPLONA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5" name="Picture 2" descr="logoB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15" y="1976242"/>
            <a:ext cx="10677525" cy="47529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6488" y="93307"/>
            <a:ext cx="2165512" cy="22046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7447" y="665018"/>
            <a:ext cx="933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PLAZAS DE USO RESIDENCIAL (Garaje privado, aparcamientos de concesión para residentes y plazas de rotación en garajes susceptibles de ser usadas por residentes), POR SECTOR.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" name="6 Flecha abajo"/>
          <p:cNvSpPr/>
          <p:nvPr/>
        </p:nvSpPr>
        <p:spPr>
          <a:xfrm rot="5400000">
            <a:off x="11051177" y="4585063"/>
            <a:ext cx="205958" cy="5778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bajo"/>
          <p:cNvSpPr/>
          <p:nvPr/>
        </p:nvSpPr>
        <p:spPr>
          <a:xfrm rot="5400000">
            <a:off x="11046823" y="4855029"/>
            <a:ext cx="205958" cy="5778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 rot="5400000">
            <a:off x="11042468" y="5347062"/>
            <a:ext cx="205958" cy="5778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 rot="5400000">
            <a:off x="11090365" y="2521131"/>
            <a:ext cx="205958" cy="5778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0 Flecha abajo"/>
          <p:cNvSpPr/>
          <p:nvPr/>
        </p:nvSpPr>
        <p:spPr>
          <a:xfrm rot="5400000">
            <a:off x="11084318" y="6162890"/>
            <a:ext cx="205958" cy="5778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 descr="logoB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2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212" y="509587"/>
            <a:ext cx="10315575" cy="5838825"/>
          </a:xfrm>
          <a:prstGeom prst="rect">
            <a:avLst/>
          </a:prstGeom>
        </p:spPr>
      </p:pic>
      <p:pic>
        <p:nvPicPr>
          <p:cNvPr id="3" name="Picture 2" descr="logoB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4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t="10006"/>
          <a:stretch/>
        </p:blipFill>
        <p:spPr>
          <a:xfrm>
            <a:off x="2127380" y="1030778"/>
            <a:ext cx="8525458" cy="536681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36618" y="490451"/>
            <a:ext cx="8370916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OFERTA DE PLAZAS EN VÍA PÚBLICA POR SECTORES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4 Flecha abajo"/>
          <p:cNvSpPr/>
          <p:nvPr/>
        </p:nvSpPr>
        <p:spPr>
          <a:xfrm rot="5400000">
            <a:off x="9993085" y="4611188"/>
            <a:ext cx="205958" cy="57781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bajo"/>
          <p:cNvSpPr/>
          <p:nvPr/>
        </p:nvSpPr>
        <p:spPr>
          <a:xfrm rot="5400000">
            <a:off x="7310845" y="3979816"/>
            <a:ext cx="205958" cy="57781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 rot="5400000">
            <a:off x="6953794" y="3714205"/>
            <a:ext cx="205958" cy="57781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logoB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"/>
            <a:ext cx="10210800" cy="6553200"/>
          </a:xfrm>
          <a:prstGeom prst="rect">
            <a:avLst/>
          </a:prstGeom>
        </p:spPr>
      </p:pic>
      <p:sp>
        <p:nvSpPr>
          <p:cNvPr id="4" name="3 Flecha abajo"/>
          <p:cNvSpPr/>
          <p:nvPr/>
        </p:nvSpPr>
        <p:spPr>
          <a:xfrm rot="10800000">
            <a:off x="11325497" y="203780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logoB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351" y="688113"/>
            <a:ext cx="9305925" cy="5534025"/>
          </a:xfrm>
          <a:prstGeom prst="rect">
            <a:avLst/>
          </a:prstGeom>
        </p:spPr>
      </p:pic>
      <p:sp>
        <p:nvSpPr>
          <p:cNvPr id="3" name="2 Multiplicar"/>
          <p:cNvSpPr/>
          <p:nvPr/>
        </p:nvSpPr>
        <p:spPr>
          <a:xfrm>
            <a:off x="6296296" y="1946366"/>
            <a:ext cx="522516" cy="5225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Multiplicar"/>
          <p:cNvSpPr/>
          <p:nvPr/>
        </p:nvSpPr>
        <p:spPr>
          <a:xfrm>
            <a:off x="4894216" y="1589315"/>
            <a:ext cx="522516" cy="5225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Multiplicar"/>
          <p:cNvSpPr/>
          <p:nvPr/>
        </p:nvSpPr>
        <p:spPr>
          <a:xfrm>
            <a:off x="4014650" y="2512423"/>
            <a:ext cx="522516" cy="5225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logoB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272" cy="6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678</Words>
  <Application>Microsoft Office PowerPoint</Application>
  <PresentationFormat>Panorámica</PresentationFormat>
  <Paragraphs>225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25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Times New Roman</vt:lpstr>
      <vt:lpstr>Tema de Office</vt:lpstr>
      <vt:lpstr>1_Tema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14_Tema de Office</vt:lpstr>
      <vt:lpstr>15_Tema de Office</vt:lpstr>
      <vt:lpstr>AMPLIACIÓN DEL ESTACIONAMIENTO REGULADO A LOS BARRIOS DE SAN JORGE, TXANTREA Y ROCHAPEA NORTE</vt:lpstr>
      <vt:lpstr>OBJETIVOS GENERALES DE LA REGULACIÓN</vt:lpstr>
      <vt:lpstr>OBJETIVOS GENERALES DE LA REGULACIÓN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INFORMACIÓN A LOS VECINOS</vt:lpstr>
      <vt:lpstr>PREVISIÓN TARJETAS RESIDENTES</vt:lpstr>
      <vt:lpstr>Coste para el Ayuntamiento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Ayuntamiento de Pamplona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AMPLIACIÓN DEL ESTACIONAMIENTO REGULADO A LOS BARRIOS DE SAN JORGE, TXANTREA Y ROCHAPEA NORTE</dc:title>
  <dc:creator>Fernandez Elizalde Patxi</dc:creator>
  <cp:lastModifiedBy>portacpd</cp:lastModifiedBy>
  <cp:revision>43</cp:revision>
  <dcterms:created xsi:type="dcterms:W3CDTF">2021-05-31T08:15:55Z</dcterms:created>
  <dcterms:modified xsi:type="dcterms:W3CDTF">2021-06-04T11:06:32Z</dcterms:modified>
</cp:coreProperties>
</file>