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21"/>
  </p:notesMasterIdLst>
  <p:handoutMasterIdLst>
    <p:handoutMasterId r:id="rId22"/>
  </p:handoutMasterIdLst>
  <p:sldIdLst>
    <p:sldId id="354" r:id="rId2"/>
    <p:sldId id="377" r:id="rId3"/>
    <p:sldId id="355" r:id="rId4"/>
    <p:sldId id="376" r:id="rId5"/>
    <p:sldId id="375" r:id="rId6"/>
    <p:sldId id="363" r:id="rId7"/>
    <p:sldId id="356" r:id="rId8"/>
    <p:sldId id="378" r:id="rId9"/>
    <p:sldId id="379" r:id="rId10"/>
    <p:sldId id="380" r:id="rId11"/>
    <p:sldId id="381" r:id="rId12"/>
    <p:sldId id="382" r:id="rId13"/>
    <p:sldId id="383" r:id="rId14"/>
    <p:sldId id="384" r:id="rId15"/>
    <p:sldId id="385" r:id="rId16"/>
    <p:sldId id="386" r:id="rId17"/>
    <p:sldId id="387" r:id="rId18"/>
    <p:sldId id="389" r:id="rId19"/>
    <p:sldId id="388" r:id="rId20"/>
  </p:sldIdLst>
  <p:sldSz cx="12192000" cy="6858000"/>
  <p:notesSz cx="6797675" cy="9926638"/>
  <p:defaultTextStyle>
    <a:defPPr>
      <a:defRPr lang="en-US"/>
    </a:defPPr>
    <a:lvl1pPr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56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28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00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72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12">
          <p15:clr>
            <a:srgbClr val="A4A3A4"/>
          </p15:clr>
        </p15:guide>
        <p15:guide id="2" pos="456">
          <p15:clr>
            <a:srgbClr val="A4A3A4"/>
          </p15:clr>
        </p15:guide>
        <p15:guide id="3" pos="7224">
          <p15:clr>
            <a:srgbClr val="A4A3A4"/>
          </p15:clr>
        </p15:guide>
        <p15:guide id="4" orient="horz" pos="3840">
          <p15:clr>
            <a:srgbClr val="A4A3A4"/>
          </p15:clr>
        </p15:guide>
        <p15:guide id="5" orient="horz" pos="480">
          <p15:clr>
            <a:srgbClr val="A4A3A4"/>
          </p15:clr>
        </p15:guide>
        <p15:guide id="6" orient="horz" pos="1608">
          <p15:clr>
            <a:srgbClr val="A4A3A4"/>
          </p15:clr>
        </p15:guide>
        <p15:guide id="7" pos="2712">
          <p15:clr>
            <a:srgbClr val="A4A3A4"/>
          </p15:clr>
        </p15:guide>
        <p15:guide id="8" pos="4968">
          <p15:clr>
            <a:srgbClr val="A4A3A4"/>
          </p15:clr>
        </p15:guide>
        <p15:guide id="9" orient="horz" pos="2160">
          <p15:clr>
            <a:srgbClr val="A4A3A4"/>
          </p15:clr>
        </p15:guide>
        <p15:guide id="10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1C1C"/>
    <a:srgbClr val="000000"/>
    <a:srgbClr val="ADB5DF"/>
    <a:srgbClr val="959FD6"/>
    <a:srgbClr val="6472C3"/>
    <a:srgbClr val="0EAAE3"/>
    <a:srgbClr val="262626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219" autoAdjust="0"/>
    <p:restoredTop sz="94291" autoAdjust="0"/>
  </p:normalViewPr>
  <p:slideViewPr>
    <p:cSldViewPr snapToGrid="0">
      <p:cViewPr varScale="1">
        <p:scale>
          <a:sx n="73" d="100"/>
          <a:sy n="73" d="100"/>
        </p:scale>
        <p:origin x="408" y="78"/>
      </p:cViewPr>
      <p:guideLst>
        <p:guide orient="horz" pos="2712"/>
        <p:guide pos="456"/>
        <p:guide pos="7224"/>
        <p:guide orient="horz" pos="3840"/>
        <p:guide orient="horz" pos="480"/>
        <p:guide orient="horz" pos="1608"/>
        <p:guide pos="2712"/>
        <p:guide pos="4968"/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23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270"/>
    </p:cViewPr>
  </p:sorterViewPr>
  <p:notesViewPr>
    <p:cSldViewPr snapToGrid="0">
      <p:cViewPr varScale="1">
        <p:scale>
          <a:sx n="52" d="100"/>
          <a:sy n="52" d="100"/>
        </p:scale>
        <p:origin x="20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D6915D-A8B0-4696-93BD-DCB69FCDD986}" type="doc">
      <dgm:prSet loTypeId="urn:microsoft.com/office/officeart/2005/8/layout/hierarchy2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9D4FFB4A-91B4-457F-94DA-7B5DDF65B8B0}">
      <dgm:prSet phldrT="[Texto]"/>
      <dgm:spPr>
        <a:xfrm>
          <a:off x="2039" y="1850254"/>
          <a:ext cx="1106924" cy="553462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EVALUACIÓN DEL MODELO DE ATENCIÓN PRIMARIA</a:t>
          </a:r>
        </a:p>
      </dgm:t>
    </dgm:pt>
    <dgm:pt modelId="{CDA0F5E2-F186-423B-A603-53CC13615998}" type="parTrans" cxnId="{5140A0AF-0FF8-454A-B1F1-D805CC0A2ED1}">
      <dgm:prSet/>
      <dgm:spPr/>
      <dgm:t>
        <a:bodyPr/>
        <a:lstStyle/>
        <a:p>
          <a:pPr algn="ctr"/>
          <a:endParaRPr lang="es-ES"/>
        </a:p>
      </dgm:t>
    </dgm:pt>
    <dgm:pt modelId="{B415E885-521A-413A-9B4F-3BF8520C0135}" type="sibTrans" cxnId="{5140A0AF-0FF8-454A-B1F1-D805CC0A2ED1}">
      <dgm:prSet/>
      <dgm:spPr/>
      <dgm:t>
        <a:bodyPr/>
        <a:lstStyle/>
        <a:p>
          <a:pPr algn="ctr"/>
          <a:endParaRPr lang="es-ES"/>
        </a:p>
      </dgm:t>
    </dgm:pt>
    <dgm:pt modelId="{8DDF8F64-F720-4F31-9262-43A13C4263B4}">
      <dgm:prSet phldrT="[Texto]"/>
      <dgm:spPr>
        <a:xfrm>
          <a:off x="1551733" y="1850254"/>
          <a:ext cx="1106924" cy="553462"/>
        </a:xfrm>
        <a:prstGeom prst="roundRect">
          <a:avLst>
            <a:gd name="adj" fmla="val 10000"/>
          </a:avLst>
        </a:prstGeom>
        <a:solidFill>
          <a:srgbClr val="ED7D31">
            <a:lumMod val="75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PROFESIONALES</a:t>
          </a:r>
        </a:p>
      </dgm:t>
    </dgm:pt>
    <dgm:pt modelId="{4C1318D5-D62C-4561-8D56-0B5B7EDFAA8C}" type="parTrans" cxnId="{0C3A0A42-52B9-4661-A799-7FA6D0617156}">
      <dgm:prSet/>
      <dgm:spPr>
        <a:xfrm>
          <a:off x="1108964" y="2114329"/>
          <a:ext cx="442769" cy="25312"/>
        </a:xfrm>
        <a:custGeom>
          <a:avLst/>
          <a:gdLst/>
          <a:ahLst/>
          <a:cxnLst/>
          <a:rect l="0" t="0" r="0" b="0"/>
          <a:pathLst>
            <a:path>
              <a:moveTo>
                <a:pt x="0" y="12656"/>
              </a:moveTo>
              <a:lnTo>
                <a:pt x="1229290" y="12656"/>
              </a:lnTo>
            </a:path>
          </a:pathLst>
        </a:custGeom>
        <a:noFill/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s-E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DDD2FBEA-619F-4A5C-BA0D-72A108623401}" type="sibTrans" cxnId="{0C3A0A42-52B9-4661-A799-7FA6D0617156}">
      <dgm:prSet/>
      <dgm:spPr/>
      <dgm:t>
        <a:bodyPr/>
        <a:lstStyle/>
        <a:p>
          <a:pPr algn="ctr"/>
          <a:endParaRPr lang="es-ES"/>
        </a:p>
      </dgm:t>
    </dgm:pt>
    <dgm:pt modelId="{9F87A15B-5774-4A20-825C-86AB17D7E15C}">
      <dgm:prSet phldrT="[Texto]"/>
      <dgm:spPr>
        <a:xfrm>
          <a:off x="3101427" y="1054652"/>
          <a:ext cx="1106924" cy="553462"/>
        </a:xfrm>
        <a:prstGeom prst="roundRect">
          <a:avLst>
            <a:gd name="adj" fmla="val 10000"/>
          </a:avLst>
        </a:prstGeom>
        <a:solidFill>
          <a:srgbClr val="ED7D31">
            <a:lumMod val="60000"/>
            <a:lumOff val="40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CUALITATIVA</a:t>
          </a:r>
        </a:p>
      </dgm:t>
    </dgm:pt>
    <dgm:pt modelId="{153AFF2B-1E5F-4A37-88D6-EFF6176CC232}" type="parTrans" cxnId="{A89844C8-0AEF-414E-A54B-265CD4D97B84}">
      <dgm:prSet/>
      <dgm:spPr>
        <a:xfrm rot="17945813">
          <a:off x="2424787" y="1716528"/>
          <a:ext cx="910509" cy="25312"/>
        </a:xfrm>
        <a:custGeom>
          <a:avLst/>
          <a:gdLst/>
          <a:ahLst/>
          <a:cxnLst/>
          <a:rect l="0" t="0" r="0" b="0"/>
          <a:pathLst>
            <a:path>
              <a:moveTo>
                <a:pt x="0" y="12656"/>
              </a:moveTo>
              <a:lnTo>
                <a:pt x="1046797" y="12656"/>
              </a:lnTo>
            </a:path>
          </a:pathLst>
        </a:custGeom>
        <a:noFill/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s-E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D99CBA26-A2D8-4981-A78A-81924AA2420A}" type="sibTrans" cxnId="{A89844C8-0AEF-414E-A54B-265CD4D97B84}">
      <dgm:prSet/>
      <dgm:spPr/>
      <dgm:t>
        <a:bodyPr/>
        <a:lstStyle/>
        <a:p>
          <a:pPr algn="ctr"/>
          <a:endParaRPr lang="es-ES"/>
        </a:p>
      </dgm:t>
    </dgm:pt>
    <dgm:pt modelId="{695D06C3-F001-403B-A6F0-EB193B0307B6}">
      <dgm:prSet phldrT="[Texto]"/>
      <dgm:spPr>
        <a:xfrm>
          <a:off x="3101427" y="2645855"/>
          <a:ext cx="1106924" cy="553462"/>
        </a:xfrm>
        <a:prstGeom prst="roundRect">
          <a:avLst>
            <a:gd name="adj" fmla="val 10000"/>
          </a:avLst>
        </a:prstGeom>
        <a:solidFill>
          <a:srgbClr val="ED7D31">
            <a:lumMod val="60000"/>
            <a:lumOff val="40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CUANTITATIVA</a:t>
          </a:r>
        </a:p>
      </dgm:t>
    </dgm:pt>
    <dgm:pt modelId="{ED18D2BA-9EE4-4061-BE45-CC891F97E485}" type="parTrans" cxnId="{8AF6D16A-15D4-47BD-A70C-41A83F088A1E}">
      <dgm:prSet/>
      <dgm:spPr>
        <a:xfrm rot="3654187">
          <a:off x="2424787" y="2512129"/>
          <a:ext cx="910509" cy="25312"/>
        </a:xfrm>
        <a:custGeom>
          <a:avLst/>
          <a:gdLst/>
          <a:ahLst/>
          <a:cxnLst/>
          <a:rect l="0" t="0" r="0" b="0"/>
          <a:pathLst>
            <a:path>
              <a:moveTo>
                <a:pt x="0" y="12656"/>
              </a:moveTo>
              <a:lnTo>
                <a:pt x="1046797" y="12656"/>
              </a:lnTo>
            </a:path>
          </a:pathLst>
        </a:custGeom>
        <a:noFill/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es-E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1F1AA61B-E770-4F4E-83E2-5539B438007C}" type="sibTrans" cxnId="{8AF6D16A-15D4-47BD-A70C-41A83F088A1E}">
      <dgm:prSet/>
      <dgm:spPr/>
      <dgm:t>
        <a:bodyPr/>
        <a:lstStyle/>
        <a:p>
          <a:pPr algn="ctr"/>
          <a:endParaRPr lang="es-ES"/>
        </a:p>
      </dgm:t>
    </dgm:pt>
    <dgm:pt modelId="{A89FD263-3D17-48B5-A2E2-0C68287DCFC8}">
      <dgm:prSet/>
      <dgm:spPr>
        <a:xfrm>
          <a:off x="4651120" y="418171"/>
          <a:ext cx="1106924" cy="553462"/>
        </a:xfrm>
        <a:prstGeom prst="roundRect">
          <a:avLst>
            <a:gd name="adj" fmla="val 10000"/>
          </a:avLst>
        </a:prstGeom>
        <a:solidFill>
          <a:srgbClr val="96000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3 Grupos Focales: </a:t>
          </a:r>
        </a:p>
        <a:p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1 x Perfil </a:t>
          </a:r>
          <a:r>
            <a:rPr lang="es-ES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profesional</a:t>
          </a:r>
        </a:p>
        <a:p>
          <a:r>
            <a:rPr lang="es-ES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Nº profesionales:</a:t>
          </a:r>
          <a:endParaRPr lang="es-ES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DF2007EC-B605-4A2A-84B2-CAF72C9E87EE}" type="parTrans" cxnId="{B31B38C4-6D2A-44D3-8509-11372C48E3D8}">
      <dgm:prSet/>
      <dgm:spPr>
        <a:xfrm rot="18289469">
          <a:off x="4042065" y="1000486"/>
          <a:ext cx="775340" cy="25312"/>
        </a:xfrm>
        <a:custGeom>
          <a:avLst/>
          <a:gdLst/>
          <a:ahLst/>
          <a:cxnLst/>
          <a:rect l="0" t="0" r="0" b="0"/>
          <a:pathLst>
            <a:path>
              <a:moveTo>
                <a:pt x="0" y="12656"/>
              </a:moveTo>
              <a:lnTo>
                <a:pt x="1046797" y="12656"/>
              </a:lnTo>
            </a:path>
          </a:pathLst>
        </a:custGeom>
        <a:noFill/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dgm:spPr>
      <dgm:t>
        <a:bodyPr/>
        <a:lstStyle/>
        <a:p>
          <a:endParaRPr lang="es-E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C4ACA6CC-F435-4CB7-A3C8-0E320DEE10CA}" type="sibTrans" cxnId="{B31B38C4-6D2A-44D3-8509-11372C48E3D8}">
      <dgm:prSet/>
      <dgm:spPr/>
      <dgm:t>
        <a:bodyPr/>
        <a:lstStyle/>
        <a:p>
          <a:endParaRPr lang="es-ES"/>
        </a:p>
      </dgm:t>
    </dgm:pt>
    <dgm:pt modelId="{12C0856A-E3B9-43B4-8228-9CA1283B4090}">
      <dgm:prSet/>
      <dgm:spPr>
        <a:xfrm>
          <a:off x="4651120" y="1054652"/>
          <a:ext cx="1106924" cy="553462"/>
        </a:xfrm>
        <a:prstGeom prst="roundRect">
          <a:avLst>
            <a:gd name="adj" fmla="val 10000"/>
          </a:avLst>
        </a:prstGeom>
        <a:solidFill>
          <a:srgbClr val="96000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5 Entrevistas en profundidad a responsables de </a:t>
          </a:r>
          <a:r>
            <a:rPr lang="es-ES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programa</a:t>
          </a:r>
          <a:endParaRPr lang="es-ES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434CF251-50A9-4C6C-8BAF-05748FC985AB}" type="parTrans" cxnId="{9AD0DD16-2B49-441E-B7BC-F45EDE89A336}">
      <dgm:prSet/>
      <dgm:spPr>
        <a:xfrm>
          <a:off x="4208351" y="1318727"/>
          <a:ext cx="442769" cy="25312"/>
        </a:xfrm>
        <a:custGeom>
          <a:avLst/>
          <a:gdLst/>
          <a:ahLst/>
          <a:cxnLst/>
          <a:rect l="0" t="0" r="0" b="0"/>
          <a:pathLst>
            <a:path>
              <a:moveTo>
                <a:pt x="0" y="12656"/>
              </a:moveTo>
              <a:lnTo>
                <a:pt x="597788" y="12656"/>
              </a:lnTo>
            </a:path>
          </a:pathLst>
        </a:custGeom>
        <a:noFill/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dgm:spPr>
      <dgm:t>
        <a:bodyPr/>
        <a:lstStyle/>
        <a:p>
          <a:endParaRPr lang="es-E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947D1446-8AD9-4D4B-9127-E68ED37BC86E}" type="sibTrans" cxnId="{9AD0DD16-2B49-441E-B7BC-F45EDE89A336}">
      <dgm:prSet/>
      <dgm:spPr/>
      <dgm:t>
        <a:bodyPr/>
        <a:lstStyle/>
        <a:p>
          <a:endParaRPr lang="es-ES"/>
        </a:p>
      </dgm:t>
    </dgm:pt>
    <dgm:pt modelId="{27DCB4A1-2C7A-4E68-94D5-8D2CAA30351B}">
      <dgm:prSet/>
      <dgm:spPr>
        <a:xfrm>
          <a:off x="4651120" y="2327615"/>
          <a:ext cx="1106924" cy="553462"/>
        </a:xfrm>
        <a:prstGeom prst="roundRect">
          <a:avLst>
            <a:gd name="adj" fmla="val 10000"/>
          </a:avLst>
        </a:prstGeom>
        <a:solidFill>
          <a:srgbClr val="96000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1 Encuesta dirigida a todo los profesionales</a:t>
          </a:r>
        </a:p>
      </dgm:t>
    </dgm:pt>
    <dgm:pt modelId="{D8F8472A-462D-4C1B-91B2-78B9946672C9}" type="parTrans" cxnId="{A9EC864F-AC9D-411D-9BB8-BC6BBC131034}">
      <dgm:prSet/>
      <dgm:spPr>
        <a:xfrm rot="19457599">
          <a:off x="4157099" y="2750810"/>
          <a:ext cx="545272" cy="25312"/>
        </a:xfrm>
        <a:custGeom>
          <a:avLst/>
          <a:gdLst/>
          <a:ahLst/>
          <a:cxnLst/>
          <a:rect l="0" t="0" r="0" b="0"/>
          <a:pathLst>
            <a:path>
              <a:moveTo>
                <a:pt x="0" y="12656"/>
              </a:moveTo>
              <a:lnTo>
                <a:pt x="597788" y="12656"/>
              </a:lnTo>
            </a:path>
          </a:pathLst>
        </a:custGeom>
        <a:noFill/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dgm:spPr>
      <dgm:t>
        <a:bodyPr/>
        <a:lstStyle/>
        <a:p>
          <a:endParaRPr lang="es-E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AEFB150E-5B3A-4155-B039-64461C3D4035}" type="sibTrans" cxnId="{A9EC864F-AC9D-411D-9BB8-BC6BBC131034}">
      <dgm:prSet/>
      <dgm:spPr/>
      <dgm:t>
        <a:bodyPr/>
        <a:lstStyle/>
        <a:p>
          <a:endParaRPr lang="es-ES"/>
        </a:p>
      </dgm:t>
    </dgm:pt>
    <dgm:pt modelId="{F2EEB745-435D-4517-92B8-280D9DAF2514}">
      <dgm:prSet/>
      <dgm:spPr>
        <a:xfrm>
          <a:off x="4651120" y="1691133"/>
          <a:ext cx="1106924" cy="553462"/>
        </a:xfrm>
        <a:prstGeom prst="roundRect">
          <a:avLst>
            <a:gd name="adj" fmla="val 10000"/>
          </a:avLst>
        </a:prstGeom>
        <a:solidFill>
          <a:srgbClr val="96000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4 Talleres DAFO</a:t>
          </a:r>
        </a:p>
        <a:p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1 taller x </a:t>
          </a:r>
          <a:r>
            <a:rPr lang="es-ES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Programa</a:t>
          </a:r>
        </a:p>
        <a:p>
          <a:r>
            <a:rPr lang="es-ES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Nº profesionales</a:t>
          </a:r>
          <a:endParaRPr lang="es-ES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972A0ED9-9449-4602-8542-879A7523A262}" type="parTrans" cxnId="{9A5F00DC-573C-41C9-B17B-1F239F98298F}">
      <dgm:prSet/>
      <dgm:spPr>
        <a:xfrm rot="3310531">
          <a:off x="4042065" y="1636968"/>
          <a:ext cx="775340" cy="25312"/>
        </a:xfrm>
        <a:custGeom>
          <a:avLst/>
          <a:gdLst/>
          <a:ahLst/>
          <a:cxnLst/>
          <a:rect l="0" t="0" r="0" b="0"/>
          <a:pathLst>
            <a:path>
              <a:moveTo>
                <a:pt x="0" y="12656"/>
              </a:moveTo>
              <a:lnTo>
                <a:pt x="1046797" y="12656"/>
              </a:lnTo>
            </a:path>
          </a:pathLst>
        </a:custGeom>
        <a:noFill/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dgm:spPr>
      <dgm:t>
        <a:bodyPr/>
        <a:lstStyle/>
        <a:p>
          <a:endParaRPr lang="es-E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94786A33-0E59-45D5-9C48-E179F2F0C87B}" type="sibTrans" cxnId="{9A5F00DC-573C-41C9-B17B-1F239F98298F}">
      <dgm:prSet/>
      <dgm:spPr/>
      <dgm:t>
        <a:bodyPr/>
        <a:lstStyle/>
        <a:p>
          <a:endParaRPr lang="es-ES"/>
        </a:p>
      </dgm:t>
    </dgm:pt>
    <dgm:pt modelId="{39304D69-8774-4243-A5F2-6B26AF771458}">
      <dgm:prSet/>
      <dgm:spPr>
        <a:xfrm>
          <a:off x="4651120" y="2964096"/>
          <a:ext cx="1106924" cy="553462"/>
        </a:xfrm>
        <a:prstGeom prst="roundRect">
          <a:avLst>
            <a:gd name="adj" fmla="val 10000"/>
          </a:avLst>
        </a:prstGeom>
        <a:solidFill>
          <a:srgbClr val="96000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Análisis de indicadores de gestión</a:t>
          </a:r>
        </a:p>
      </dgm:t>
    </dgm:pt>
    <dgm:pt modelId="{B8282D04-B546-4E46-8339-0A8354F9DBE7}" type="parTrans" cxnId="{030349A4-8740-4A82-93CA-2D8606A3A454}">
      <dgm:prSet/>
      <dgm:spPr>
        <a:xfrm rot="2142401">
          <a:off x="4157099" y="3069051"/>
          <a:ext cx="545272" cy="25312"/>
        </a:xfrm>
        <a:custGeom>
          <a:avLst/>
          <a:gdLst/>
          <a:ahLst/>
          <a:cxnLst/>
          <a:rect l="0" t="0" r="0" b="0"/>
          <a:pathLst>
            <a:path>
              <a:moveTo>
                <a:pt x="0" y="12656"/>
              </a:moveTo>
              <a:lnTo>
                <a:pt x="545272" y="12656"/>
              </a:lnTo>
            </a:path>
          </a:pathLst>
        </a:custGeom>
        <a:noFill/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dgm:spPr>
      <dgm:t>
        <a:bodyPr/>
        <a:lstStyle/>
        <a:p>
          <a:endParaRPr lang="es-E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DC96674F-2381-42D7-B0B1-3378BA13AB8E}" type="sibTrans" cxnId="{030349A4-8740-4A82-93CA-2D8606A3A454}">
      <dgm:prSet/>
      <dgm:spPr/>
      <dgm:t>
        <a:bodyPr/>
        <a:lstStyle/>
        <a:p>
          <a:endParaRPr lang="es-ES"/>
        </a:p>
      </dgm:t>
    </dgm:pt>
    <dgm:pt modelId="{266003DE-9008-4E9E-82D2-320AFE7E520B}" type="pres">
      <dgm:prSet presAssocID="{A2D6915D-A8B0-4696-93BD-DCB69FCDD98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70FD88F-B782-4573-AA93-67ABB4D385FD}" type="pres">
      <dgm:prSet presAssocID="{9D4FFB4A-91B4-457F-94DA-7B5DDF65B8B0}" presName="root1" presStyleCnt="0"/>
      <dgm:spPr/>
    </dgm:pt>
    <dgm:pt modelId="{EFCE42BA-1798-4995-83D1-1787A4454A20}" type="pres">
      <dgm:prSet presAssocID="{9D4FFB4A-91B4-457F-94DA-7B5DDF65B8B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9A8BBA-F00C-4705-8F07-E950DA0DD926}" type="pres">
      <dgm:prSet presAssocID="{9D4FFB4A-91B4-457F-94DA-7B5DDF65B8B0}" presName="level2hierChild" presStyleCnt="0"/>
      <dgm:spPr/>
    </dgm:pt>
    <dgm:pt modelId="{55B231EF-663E-46DA-9A93-3FE262961591}" type="pres">
      <dgm:prSet presAssocID="{4C1318D5-D62C-4561-8D56-0B5B7EDFAA8C}" presName="conn2-1" presStyleLbl="parChTrans1D2" presStyleIdx="0" presStyleCnt="1"/>
      <dgm:spPr/>
      <dgm:t>
        <a:bodyPr/>
        <a:lstStyle/>
        <a:p>
          <a:endParaRPr lang="es-ES"/>
        </a:p>
      </dgm:t>
    </dgm:pt>
    <dgm:pt modelId="{58423EFC-2D55-4848-9183-B00751E0DCAC}" type="pres">
      <dgm:prSet presAssocID="{4C1318D5-D62C-4561-8D56-0B5B7EDFAA8C}" presName="connTx" presStyleLbl="parChTrans1D2" presStyleIdx="0" presStyleCnt="1"/>
      <dgm:spPr/>
      <dgm:t>
        <a:bodyPr/>
        <a:lstStyle/>
        <a:p>
          <a:endParaRPr lang="es-ES"/>
        </a:p>
      </dgm:t>
    </dgm:pt>
    <dgm:pt modelId="{E109FF77-4061-47A6-BDF1-210BB692AB1F}" type="pres">
      <dgm:prSet presAssocID="{8DDF8F64-F720-4F31-9262-43A13C4263B4}" presName="root2" presStyleCnt="0"/>
      <dgm:spPr/>
    </dgm:pt>
    <dgm:pt modelId="{A91DD75D-6E2C-40C1-BDA7-6935576E78DF}" type="pres">
      <dgm:prSet presAssocID="{8DDF8F64-F720-4F31-9262-43A13C4263B4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21E93A-4BD0-431A-AEBC-C269B8C5D15A}" type="pres">
      <dgm:prSet presAssocID="{8DDF8F64-F720-4F31-9262-43A13C4263B4}" presName="level3hierChild" presStyleCnt="0"/>
      <dgm:spPr/>
    </dgm:pt>
    <dgm:pt modelId="{9735DCBE-B5AA-47E6-A2F3-125244718423}" type="pres">
      <dgm:prSet presAssocID="{153AFF2B-1E5F-4A37-88D6-EFF6176CC232}" presName="conn2-1" presStyleLbl="parChTrans1D3" presStyleIdx="0" presStyleCnt="2"/>
      <dgm:spPr/>
      <dgm:t>
        <a:bodyPr/>
        <a:lstStyle/>
        <a:p>
          <a:endParaRPr lang="es-ES"/>
        </a:p>
      </dgm:t>
    </dgm:pt>
    <dgm:pt modelId="{E1E2526C-87C6-4BCF-9D00-7A7D8ED7FA79}" type="pres">
      <dgm:prSet presAssocID="{153AFF2B-1E5F-4A37-88D6-EFF6176CC232}" presName="connTx" presStyleLbl="parChTrans1D3" presStyleIdx="0" presStyleCnt="2"/>
      <dgm:spPr/>
      <dgm:t>
        <a:bodyPr/>
        <a:lstStyle/>
        <a:p>
          <a:endParaRPr lang="es-ES"/>
        </a:p>
      </dgm:t>
    </dgm:pt>
    <dgm:pt modelId="{063E1F4D-3E49-4E3C-81C8-361462546FA9}" type="pres">
      <dgm:prSet presAssocID="{9F87A15B-5774-4A20-825C-86AB17D7E15C}" presName="root2" presStyleCnt="0"/>
      <dgm:spPr/>
    </dgm:pt>
    <dgm:pt modelId="{74A59B6E-83E7-4CCD-A572-EC7450A59EC1}" type="pres">
      <dgm:prSet presAssocID="{9F87A15B-5774-4A20-825C-86AB17D7E15C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FA269F9-1EFB-42BB-9D3E-EABD14B25403}" type="pres">
      <dgm:prSet presAssocID="{9F87A15B-5774-4A20-825C-86AB17D7E15C}" presName="level3hierChild" presStyleCnt="0"/>
      <dgm:spPr/>
    </dgm:pt>
    <dgm:pt modelId="{46206A9B-3B36-4E45-9665-BC7E60924EA4}" type="pres">
      <dgm:prSet presAssocID="{DF2007EC-B605-4A2A-84B2-CAF72C9E87EE}" presName="conn2-1" presStyleLbl="parChTrans1D4" presStyleIdx="0" presStyleCnt="5"/>
      <dgm:spPr/>
      <dgm:t>
        <a:bodyPr/>
        <a:lstStyle/>
        <a:p>
          <a:endParaRPr lang="es-ES"/>
        </a:p>
      </dgm:t>
    </dgm:pt>
    <dgm:pt modelId="{2DB5534E-54D2-45C2-B04C-16189D41CEDE}" type="pres">
      <dgm:prSet presAssocID="{DF2007EC-B605-4A2A-84B2-CAF72C9E87EE}" presName="connTx" presStyleLbl="parChTrans1D4" presStyleIdx="0" presStyleCnt="5"/>
      <dgm:spPr/>
      <dgm:t>
        <a:bodyPr/>
        <a:lstStyle/>
        <a:p>
          <a:endParaRPr lang="es-ES"/>
        </a:p>
      </dgm:t>
    </dgm:pt>
    <dgm:pt modelId="{60BB7DBD-AF0C-454C-8A4E-1DB9EE2995F8}" type="pres">
      <dgm:prSet presAssocID="{A89FD263-3D17-48B5-A2E2-0C68287DCFC8}" presName="root2" presStyleCnt="0"/>
      <dgm:spPr/>
    </dgm:pt>
    <dgm:pt modelId="{B02C61EA-C472-40BB-9A98-185FE17F19BA}" type="pres">
      <dgm:prSet presAssocID="{A89FD263-3D17-48B5-A2E2-0C68287DCFC8}" presName="LevelTwoTextNode" presStyleLbl="node4" presStyleIdx="0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030F72-12B0-4745-BE57-D57DEEEB453C}" type="pres">
      <dgm:prSet presAssocID="{A89FD263-3D17-48B5-A2E2-0C68287DCFC8}" presName="level3hierChild" presStyleCnt="0"/>
      <dgm:spPr/>
    </dgm:pt>
    <dgm:pt modelId="{77B24002-4B50-4F84-8879-C459E02ECA16}" type="pres">
      <dgm:prSet presAssocID="{434CF251-50A9-4C6C-8BAF-05748FC985AB}" presName="conn2-1" presStyleLbl="parChTrans1D4" presStyleIdx="1" presStyleCnt="5"/>
      <dgm:spPr/>
      <dgm:t>
        <a:bodyPr/>
        <a:lstStyle/>
        <a:p>
          <a:endParaRPr lang="es-ES"/>
        </a:p>
      </dgm:t>
    </dgm:pt>
    <dgm:pt modelId="{8AFAB593-9D14-4874-9914-10F5A882D2FB}" type="pres">
      <dgm:prSet presAssocID="{434CF251-50A9-4C6C-8BAF-05748FC985AB}" presName="connTx" presStyleLbl="parChTrans1D4" presStyleIdx="1" presStyleCnt="5"/>
      <dgm:spPr/>
      <dgm:t>
        <a:bodyPr/>
        <a:lstStyle/>
        <a:p>
          <a:endParaRPr lang="es-ES"/>
        </a:p>
      </dgm:t>
    </dgm:pt>
    <dgm:pt modelId="{068B1F20-C6BF-4DCB-9E68-E594BC1D705F}" type="pres">
      <dgm:prSet presAssocID="{12C0856A-E3B9-43B4-8228-9CA1283B4090}" presName="root2" presStyleCnt="0"/>
      <dgm:spPr/>
    </dgm:pt>
    <dgm:pt modelId="{4EB25E6E-BD85-4D78-8F6A-E4CD3D7A92DF}" type="pres">
      <dgm:prSet presAssocID="{12C0856A-E3B9-43B4-8228-9CA1283B4090}" presName="LevelTwoTextNode" presStyleLbl="node4" presStyleIdx="1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71B6B4-6E2C-42B4-A57A-F932DD0797C4}" type="pres">
      <dgm:prSet presAssocID="{12C0856A-E3B9-43B4-8228-9CA1283B4090}" presName="level3hierChild" presStyleCnt="0"/>
      <dgm:spPr/>
    </dgm:pt>
    <dgm:pt modelId="{DE46C4CD-61D9-42A4-A723-B000EC1D6708}" type="pres">
      <dgm:prSet presAssocID="{972A0ED9-9449-4602-8542-879A7523A262}" presName="conn2-1" presStyleLbl="parChTrans1D4" presStyleIdx="2" presStyleCnt="5"/>
      <dgm:spPr/>
      <dgm:t>
        <a:bodyPr/>
        <a:lstStyle/>
        <a:p>
          <a:endParaRPr lang="es-ES"/>
        </a:p>
      </dgm:t>
    </dgm:pt>
    <dgm:pt modelId="{F866B318-D833-48BF-AD55-E93B194F5A8B}" type="pres">
      <dgm:prSet presAssocID="{972A0ED9-9449-4602-8542-879A7523A262}" presName="connTx" presStyleLbl="parChTrans1D4" presStyleIdx="2" presStyleCnt="5"/>
      <dgm:spPr/>
      <dgm:t>
        <a:bodyPr/>
        <a:lstStyle/>
        <a:p>
          <a:endParaRPr lang="es-ES"/>
        </a:p>
      </dgm:t>
    </dgm:pt>
    <dgm:pt modelId="{C458D38A-255A-48F1-B756-406E8809EC8A}" type="pres">
      <dgm:prSet presAssocID="{F2EEB745-435D-4517-92B8-280D9DAF2514}" presName="root2" presStyleCnt="0"/>
      <dgm:spPr/>
    </dgm:pt>
    <dgm:pt modelId="{4ED93146-D0E9-4F91-B2AA-8FB9DA39B877}" type="pres">
      <dgm:prSet presAssocID="{F2EEB745-435D-4517-92B8-280D9DAF2514}" presName="LevelTwoTextNode" presStyleLbl="node4" presStyleIdx="2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89F2B1-6F50-416C-A609-441ED151B0B7}" type="pres">
      <dgm:prSet presAssocID="{F2EEB745-435D-4517-92B8-280D9DAF2514}" presName="level3hierChild" presStyleCnt="0"/>
      <dgm:spPr/>
    </dgm:pt>
    <dgm:pt modelId="{51C844C1-1048-4DB0-9849-9246840078D3}" type="pres">
      <dgm:prSet presAssocID="{ED18D2BA-9EE4-4061-BE45-CC891F97E485}" presName="conn2-1" presStyleLbl="parChTrans1D3" presStyleIdx="1" presStyleCnt="2"/>
      <dgm:spPr/>
      <dgm:t>
        <a:bodyPr/>
        <a:lstStyle/>
        <a:p>
          <a:endParaRPr lang="es-ES"/>
        </a:p>
      </dgm:t>
    </dgm:pt>
    <dgm:pt modelId="{6E188095-EC4D-4037-8532-F740EA706F09}" type="pres">
      <dgm:prSet presAssocID="{ED18D2BA-9EE4-4061-BE45-CC891F97E485}" presName="connTx" presStyleLbl="parChTrans1D3" presStyleIdx="1" presStyleCnt="2"/>
      <dgm:spPr/>
      <dgm:t>
        <a:bodyPr/>
        <a:lstStyle/>
        <a:p>
          <a:endParaRPr lang="es-ES"/>
        </a:p>
      </dgm:t>
    </dgm:pt>
    <dgm:pt modelId="{5EA3B4FC-68A8-42C5-B4E6-F930FE623621}" type="pres">
      <dgm:prSet presAssocID="{695D06C3-F001-403B-A6F0-EB193B0307B6}" presName="root2" presStyleCnt="0"/>
      <dgm:spPr/>
    </dgm:pt>
    <dgm:pt modelId="{0D24E112-773D-4BDB-B0BE-D49288365230}" type="pres">
      <dgm:prSet presAssocID="{695D06C3-F001-403B-A6F0-EB193B0307B6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EFCF50-9C16-462A-A0AB-2416532EA5C1}" type="pres">
      <dgm:prSet presAssocID="{695D06C3-F001-403B-A6F0-EB193B0307B6}" presName="level3hierChild" presStyleCnt="0"/>
      <dgm:spPr/>
    </dgm:pt>
    <dgm:pt modelId="{CC20F7A7-266A-4D41-8EA2-B3DDC9BC193A}" type="pres">
      <dgm:prSet presAssocID="{D8F8472A-462D-4C1B-91B2-78B9946672C9}" presName="conn2-1" presStyleLbl="parChTrans1D4" presStyleIdx="3" presStyleCnt="5"/>
      <dgm:spPr/>
      <dgm:t>
        <a:bodyPr/>
        <a:lstStyle/>
        <a:p>
          <a:endParaRPr lang="es-ES"/>
        </a:p>
      </dgm:t>
    </dgm:pt>
    <dgm:pt modelId="{38154E7E-126E-44D6-8379-4009B6EA9D9D}" type="pres">
      <dgm:prSet presAssocID="{D8F8472A-462D-4C1B-91B2-78B9946672C9}" presName="connTx" presStyleLbl="parChTrans1D4" presStyleIdx="3" presStyleCnt="5"/>
      <dgm:spPr/>
      <dgm:t>
        <a:bodyPr/>
        <a:lstStyle/>
        <a:p>
          <a:endParaRPr lang="es-ES"/>
        </a:p>
      </dgm:t>
    </dgm:pt>
    <dgm:pt modelId="{0C7E671A-C81C-4684-A627-1CBD8EF36403}" type="pres">
      <dgm:prSet presAssocID="{27DCB4A1-2C7A-4E68-94D5-8D2CAA30351B}" presName="root2" presStyleCnt="0"/>
      <dgm:spPr/>
    </dgm:pt>
    <dgm:pt modelId="{BC7D3283-25B7-4629-A778-F60DC36AD09E}" type="pres">
      <dgm:prSet presAssocID="{27DCB4A1-2C7A-4E68-94D5-8D2CAA30351B}" presName="LevelTwoTextNode" presStyleLbl="node4" presStyleIdx="3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7058C99-D5C0-4A96-8F08-44A105238709}" type="pres">
      <dgm:prSet presAssocID="{27DCB4A1-2C7A-4E68-94D5-8D2CAA30351B}" presName="level3hierChild" presStyleCnt="0"/>
      <dgm:spPr/>
    </dgm:pt>
    <dgm:pt modelId="{7D28D23E-B5C6-4EB2-B5EE-433DFDB0714D}" type="pres">
      <dgm:prSet presAssocID="{B8282D04-B546-4E46-8339-0A8354F9DBE7}" presName="conn2-1" presStyleLbl="parChTrans1D4" presStyleIdx="4" presStyleCnt="5"/>
      <dgm:spPr/>
      <dgm:t>
        <a:bodyPr/>
        <a:lstStyle/>
        <a:p>
          <a:endParaRPr lang="es-ES"/>
        </a:p>
      </dgm:t>
    </dgm:pt>
    <dgm:pt modelId="{2EF15A6B-2F14-4568-BC10-D5B770650999}" type="pres">
      <dgm:prSet presAssocID="{B8282D04-B546-4E46-8339-0A8354F9DBE7}" presName="connTx" presStyleLbl="parChTrans1D4" presStyleIdx="4" presStyleCnt="5"/>
      <dgm:spPr/>
      <dgm:t>
        <a:bodyPr/>
        <a:lstStyle/>
        <a:p>
          <a:endParaRPr lang="es-ES"/>
        </a:p>
      </dgm:t>
    </dgm:pt>
    <dgm:pt modelId="{DA123779-4312-483A-8635-3E6C3D825647}" type="pres">
      <dgm:prSet presAssocID="{39304D69-8774-4243-A5F2-6B26AF771458}" presName="root2" presStyleCnt="0"/>
      <dgm:spPr/>
    </dgm:pt>
    <dgm:pt modelId="{49A7AB11-F800-4B84-8463-DF8290BC8DC6}" type="pres">
      <dgm:prSet presAssocID="{39304D69-8774-4243-A5F2-6B26AF771458}" presName="LevelTwoTextNode" presStyleLbl="node4" presStyleIdx="4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8DD7D0-5A9B-40B8-B902-3908A168D96E}" type="pres">
      <dgm:prSet presAssocID="{39304D69-8774-4243-A5F2-6B26AF771458}" presName="level3hierChild" presStyleCnt="0"/>
      <dgm:spPr/>
    </dgm:pt>
  </dgm:ptLst>
  <dgm:cxnLst>
    <dgm:cxn modelId="{A58F6931-B257-4B24-A81D-771FC22AAF1D}" type="presOf" srcId="{972A0ED9-9449-4602-8542-879A7523A262}" destId="{DE46C4CD-61D9-42A4-A723-B000EC1D6708}" srcOrd="0" destOrd="0" presId="urn:microsoft.com/office/officeart/2005/8/layout/hierarchy2"/>
    <dgm:cxn modelId="{CCF8F4CA-4F90-4CC7-B7A7-9A0A09B927A7}" type="presOf" srcId="{39304D69-8774-4243-A5F2-6B26AF771458}" destId="{49A7AB11-F800-4B84-8463-DF8290BC8DC6}" srcOrd="0" destOrd="0" presId="urn:microsoft.com/office/officeart/2005/8/layout/hierarchy2"/>
    <dgm:cxn modelId="{0EC618B6-1EE9-4788-9842-279A59742EC3}" type="presOf" srcId="{153AFF2B-1E5F-4A37-88D6-EFF6176CC232}" destId="{9735DCBE-B5AA-47E6-A2F3-125244718423}" srcOrd="0" destOrd="0" presId="urn:microsoft.com/office/officeart/2005/8/layout/hierarchy2"/>
    <dgm:cxn modelId="{9219E9AD-616A-4942-A2A3-905F064CA012}" type="presOf" srcId="{ED18D2BA-9EE4-4061-BE45-CC891F97E485}" destId="{51C844C1-1048-4DB0-9849-9246840078D3}" srcOrd="0" destOrd="0" presId="urn:microsoft.com/office/officeart/2005/8/layout/hierarchy2"/>
    <dgm:cxn modelId="{2A536C88-9AD1-495B-8FB0-DEFF17EBF1C9}" type="presOf" srcId="{A89FD263-3D17-48B5-A2E2-0C68287DCFC8}" destId="{B02C61EA-C472-40BB-9A98-185FE17F19BA}" srcOrd="0" destOrd="0" presId="urn:microsoft.com/office/officeart/2005/8/layout/hierarchy2"/>
    <dgm:cxn modelId="{0EB4DFA1-9F6F-4C0B-AFE9-565869B397CC}" type="presOf" srcId="{4C1318D5-D62C-4561-8D56-0B5B7EDFAA8C}" destId="{58423EFC-2D55-4848-9183-B00751E0DCAC}" srcOrd="1" destOrd="0" presId="urn:microsoft.com/office/officeart/2005/8/layout/hierarchy2"/>
    <dgm:cxn modelId="{8AF6D16A-15D4-47BD-A70C-41A83F088A1E}" srcId="{8DDF8F64-F720-4F31-9262-43A13C4263B4}" destId="{695D06C3-F001-403B-A6F0-EB193B0307B6}" srcOrd="1" destOrd="0" parTransId="{ED18D2BA-9EE4-4061-BE45-CC891F97E485}" sibTransId="{1F1AA61B-E770-4F4E-83E2-5539B438007C}"/>
    <dgm:cxn modelId="{1CAE9695-4672-474D-A44E-B7EAC8274035}" type="presOf" srcId="{A2D6915D-A8B0-4696-93BD-DCB69FCDD986}" destId="{266003DE-9008-4E9E-82D2-320AFE7E520B}" srcOrd="0" destOrd="0" presId="urn:microsoft.com/office/officeart/2005/8/layout/hierarchy2"/>
    <dgm:cxn modelId="{9AD0DD16-2B49-441E-B7BC-F45EDE89A336}" srcId="{9F87A15B-5774-4A20-825C-86AB17D7E15C}" destId="{12C0856A-E3B9-43B4-8228-9CA1283B4090}" srcOrd="1" destOrd="0" parTransId="{434CF251-50A9-4C6C-8BAF-05748FC985AB}" sibTransId="{947D1446-8AD9-4D4B-9127-E68ED37BC86E}"/>
    <dgm:cxn modelId="{6E84A296-E931-4DD1-9A92-6565C6879108}" type="presOf" srcId="{434CF251-50A9-4C6C-8BAF-05748FC985AB}" destId="{8AFAB593-9D14-4874-9914-10F5A882D2FB}" srcOrd="1" destOrd="0" presId="urn:microsoft.com/office/officeart/2005/8/layout/hierarchy2"/>
    <dgm:cxn modelId="{3B4666DF-9CAC-42C5-94F3-6988DE4E26F8}" type="presOf" srcId="{695D06C3-F001-403B-A6F0-EB193B0307B6}" destId="{0D24E112-773D-4BDB-B0BE-D49288365230}" srcOrd="0" destOrd="0" presId="urn:microsoft.com/office/officeart/2005/8/layout/hierarchy2"/>
    <dgm:cxn modelId="{ED5B7AC9-E66B-4C32-97D2-DD87F1A1EAA7}" type="presOf" srcId="{D8F8472A-462D-4C1B-91B2-78B9946672C9}" destId="{38154E7E-126E-44D6-8379-4009B6EA9D9D}" srcOrd="1" destOrd="0" presId="urn:microsoft.com/office/officeart/2005/8/layout/hierarchy2"/>
    <dgm:cxn modelId="{D2E24DDD-76B7-422F-B79B-320B4FFC55B5}" type="presOf" srcId="{DF2007EC-B605-4A2A-84B2-CAF72C9E87EE}" destId="{46206A9B-3B36-4E45-9665-BC7E60924EA4}" srcOrd="0" destOrd="0" presId="urn:microsoft.com/office/officeart/2005/8/layout/hierarchy2"/>
    <dgm:cxn modelId="{A89844C8-0AEF-414E-A54B-265CD4D97B84}" srcId="{8DDF8F64-F720-4F31-9262-43A13C4263B4}" destId="{9F87A15B-5774-4A20-825C-86AB17D7E15C}" srcOrd="0" destOrd="0" parTransId="{153AFF2B-1E5F-4A37-88D6-EFF6176CC232}" sibTransId="{D99CBA26-A2D8-4981-A78A-81924AA2420A}"/>
    <dgm:cxn modelId="{364EA399-3557-4C0A-8171-06BFCB69FE2C}" type="presOf" srcId="{F2EEB745-435D-4517-92B8-280D9DAF2514}" destId="{4ED93146-D0E9-4F91-B2AA-8FB9DA39B877}" srcOrd="0" destOrd="0" presId="urn:microsoft.com/office/officeart/2005/8/layout/hierarchy2"/>
    <dgm:cxn modelId="{A9EC864F-AC9D-411D-9BB8-BC6BBC131034}" srcId="{695D06C3-F001-403B-A6F0-EB193B0307B6}" destId="{27DCB4A1-2C7A-4E68-94D5-8D2CAA30351B}" srcOrd="0" destOrd="0" parTransId="{D8F8472A-462D-4C1B-91B2-78B9946672C9}" sibTransId="{AEFB150E-5B3A-4155-B039-64461C3D4035}"/>
    <dgm:cxn modelId="{B31B38C4-6D2A-44D3-8509-11372C48E3D8}" srcId="{9F87A15B-5774-4A20-825C-86AB17D7E15C}" destId="{A89FD263-3D17-48B5-A2E2-0C68287DCFC8}" srcOrd="0" destOrd="0" parTransId="{DF2007EC-B605-4A2A-84B2-CAF72C9E87EE}" sibTransId="{C4ACA6CC-F435-4CB7-A3C8-0E320DEE10CA}"/>
    <dgm:cxn modelId="{4B56EBB2-5A4C-40DC-9076-9BB19E1D0666}" type="presOf" srcId="{9F87A15B-5774-4A20-825C-86AB17D7E15C}" destId="{74A59B6E-83E7-4CCD-A572-EC7450A59EC1}" srcOrd="0" destOrd="0" presId="urn:microsoft.com/office/officeart/2005/8/layout/hierarchy2"/>
    <dgm:cxn modelId="{9A5F00DC-573C-41C9-B17B-1F239F98298F}" srcId="{9F87A15B-5774-4A20-825C-86AB17D7E15C}" destId="{F2EEB745-435D-4517-92B8-280D9DAF2514}" srcOrd="2" destOrd="0" parTransId="{972A0ED9-9449-4602-8542-879A7523A262}" sibTransId="{94786A33-0E59-45D5-9C48-E179F2F0C87B}"/>
    <dgm:cxn modelId="{86762909-8852-453F-9E71-C2765E9CAA70}" type="presOf" srcId="{DF2007EC-B605-4A2A-84B2-CAF72C9E87EE}" destId="{2DB5534E-54D2-45C2-B04C-16189D41CEDE}" srcOrd="1" destOrd="0" presId="urn:microsoft.com/office/officeart/2005/8/layout/hierarchy2"/>
    <dgm:cxn modelId="{E3FCFA4B-0BBC-40A5-A262-43C0F8F4EE64}" type="presOf" srcId="{B8282D04-B546-4E46-8339-0A8354F9DBE7}" destId="{2EF15A6B-2F14-4568-BC10-D5B770650999}" srcOrd="1" destOrd="0" presId="urn:microsoft.com/office/officeart/2005/8/layout/hierarchy2"/>
    <dgm:cxn modelId="{0C3A0A42-52B9-4661-A799-7FA6D0617156}" srcId="{9D4FFB4A-91B4-457F-94DA-7B5DDF65B8B0}" destId="{8DDF8F64-F720-4F31-9262-43A13C4263B4}" srcOrd="0" destOrd="0" parTransId="{4C1318D5-D62C-4561-8D56-0B5B7EDFAA8C}" sibTransId="{DDD2FBEA-619F-4A5C-BA0D-72A108623401}"/>
    <dgm:cxn modelId="{0EB4F8E0-D4A0-4A78-85B2-B3BE12E0FF69}" type="presOf" srcId="{27DCB4A1-2C7A-4E68-94D5-8D2CAA30351B}" destId="{BC7D3283-25B7-4629-A778-F60DC36AD09E}" srcOrd="0" destOrd="0" presId="urn:microsoft.com/office/officeart/2005/8/layout/hierarchy2"/>
    <dgm:cxn modelId="{DADD152A-FCAB-4D10-9F20-D060FC9AC69C}" type="presOf" srcId="{4C1318D5-D62C-4561-8D56-0B5B7EDFAA8C}" destId="{55B231EF-663E-46DA-9A93-3FE262961591}" srcOrd="0" destOrd="0" presId="urn:microsoft.com/office/officeart/2005/8/layout/hierarchy2"/>
    <dgm:cxn modelId="{561EF03F-0C68-48D5-8D3B-220877F86802}" type="presOf" srcId="{972A0ED9-9449-4602-8542-879A7523A262}" destId="{F866B318-D833-48BF-AD55-E93B194F5A8B}" srcOrd="1" destOrd="0" presId="urn:microsoft.com/office/officeart/2005/8/layout/hierarchy2"/>
    <dgm:cxn modelId="{99B7B849-D589-4D4E-880F-DDE493713D31}" type="presOf" srcId="{153AFF2B-1E5F-4A37-88D6-EFF6176CC232}" destId="{E1E2526C-87C6-4BCF-9D00-7A7D8ED7FA79}" srcOrd="1" destOrd="0" presId="urn:microsoft.com/office/officeart/2005/8/layout/hierarchy2"/>
    <dgm:cxn modelId="{731A2B68-C32C-4354-A607-AB98C86DC9DB}" type="presOf" srcId="{B8282D04-B546-4E46-8339-0A8354F9DBE7}" destId="{7D28D23E-B5C6-4EB2-B5EE-433DFDB0714D}" srcOrd="0" destOrd="0" presId="urn:microsoft.com/office/officeart/2005/8/layout/hierarchy2"/>
    <dgm:cxn modelId="{6A3CCAC1-51D0-4302-B721-3A70B1AB5BA2}" type="presOf" srcId="{12C0856A-E3B9-43B4-8228-9CA1283B4090}" destId="{4EB25E6E-BD85-4D78-8F6A-E4CD3D7A92DF}" srcOrd="0" destOrd="0" presId="urn:microsoft.com/office/officeart/2005/8/layout/hierarchy2"/>
    <dgm:cxn modelId="{5140A0AF-0FF8-454A-B1F1-D805CC0A2ED1}" srcId="{A2D6915D-A8B0-4696-93BD-DCB69FCDD986}" destId="{9D4FFB4A-91B4-457F-94DA-7B5DDF65B8B0}" srcOrd="0" destOrd="0" parTransId="{CDA0F5E2-F186-423B-A603-53CC13615998}" sibTransId="{B415E885-521A-413A-9B4F-3BF8520C0135}"/>
    <dgm:cxn modelId="{E8691800-E8A6-4C46-859C-90A3FFFA373A}" type="presOf" srcId="{9D4FFB4A-91B4-457F-94DA-7B5DDF65B8B0}" destId="{EFCE42BA-1798-4995-83D1-1787A4454A20}" srcOrd="0" destOrd="0" presId="urn:microsoft.com/office/officeart/2005/8/layout/hierarchy2"/>
    <dgm:cxn modelId="{030349A4-8740-4A82-93CA-2D8606A3A454}" srcId="{695D06C3-F001-403B-A6F0-EB193B0307B6}" destId="{39304D69-8774-4243-A5F2-6B26AF771458}" srcOrd="1" destOrd="0" parTransId="{B8282D04-B546-4E46-8339-0A8354F9DBE7}" sibTransId="{DC96674F-2381-42D7-B0B1-3378BA13AB8E}"/>
    <dgm:cxn modelId="{5771261D-4DB2-4C23-865E-59951E2670BC}" type="presOf" srcId="{D8F8472A-462D-4C1B-91B2-78B9946672C9}" destId="{CC20F7A7-266A-4D41-8EA2-B3DDC9BC193A}" srcOrd="0" destOrd="0" presId="urn:microsoft.com/office/officeart/2005/8/layout/hierarchy2"/>
    <dgm:cxn modelId="{87475ED3-2B43-4957-870C-F4521869164E}" type="presOf" srcId="{434CF251-50A9-4C6C-8BAF-05748FC985AB}" destId="{77B24002-4B50-4F84-8879-C459E02ECA16}" srcOrd="0" destOrd="0" presId="urn:microsoft.com/office/officeart/2005/8/layout/hierarchy2"/>
    <dgm:cxn modelId="{6FFBDC67-6C79-47EE-8EEE-CB8050EFC8FB}" type="presOf" srcId="{ED18D2BA-9EE4-4061-BE45-CC891F97E485}" destId="{6E188095-EC4D-4037-8532-F740EA706F09}" srcOrd="1" destOrd="0" presId="urn:microsoft.com/office/officeart/2005/8/layout/hierarchy2"/>
    <dgm:cxn modelId="{6ECA7AB5-BF43-4F06-9D61-F1AA1EBE2DCD}" type="presOf" srcId="{8DDF8F64-F720-4F31-9262-43A13C4263B4}" destId="{A91DD75D-6E2C-40C1-BDA7-6935576E78DF}" srcOrd="0" destOrd="0" presId="urn:microsoft.com/office/officeart/2005/8/layout/hierarchy2"/>
    <dgm:cxn modelId="{B5BB0E41-D54A-4FD0-A588-42B0B9CB9AAA}" type="presParOf" srcId="{266003DE-9008-4E9E-82D2-320AFE7E520B}" destId="{270FD88F-B782-4573-AA93-67ABB4D385FD}" srcOrd="0" destOrd="0" presId="urn:microsoft.com/office/officeart/2005/8/layout/hierarchy2"/>
    <dgm:cxn modelId="{E232FC4F-6DB6-4CD5-B0B1-D99EC77250F4}" type="presParOf" srcId="{270FD88F-B782-4573-AA93-67ABB4D385FD}" destId="{EFCE42BA-1798-4995-83D1-1787A4454A20}" srcOrd="0" destOrd="0" presId="urn:microsoft.com/office/officeart/2005/8/layout/hierarchy2"/>
    <dgm:cxn modelId="{18CE8C47-9B74-4F1C-848B-D36B27665557}" type="presParOf" srcId="{270FD88F-B782-4573-AA93-67ABB4D385FD}" destId="{A99A8BBA-F00C-4705-8F07-E950DA0DD926}" srcOrd="1" destOrd="0" presId="urn:microsoft.com/office/officeart/2005/8/layout/hierarchy2"/>
    <dgm:cxn modelId="{F7346145-A84A-415F-9696-783FBD7B9774}" type="presParOf" srcId="{A99A8BBA-F00C-4705-8F07-E950DA0DD926}" destId="{55B231EF-663E-46DA-9A93-3FE262961591}" srcOrd="0" destOrd="0" presId="urn:microsoft.com/office/officeart/2005/8/layout/hierarchy2"/>
    <dgm:cxn modelId="{B5DB64B3-186F-4B53-ACEF-219387F0C7AE}" type="presParOf" srcId="{55B231EF-663E-46DA-9A93-3FE262961591}" destId="{58423EFC-2D55-4848-9183-B00751E0DCAC}" srcOrd="0" destOrd="0" presId="urn:microsoft.com/office/officeart/2005/8/layout/hierarchy2"/>
    <dgm:cxn modelId="{3CFC0EB9-3DC9-4978-B515-E51D08F9F025}" type="presParOf" srcId="{A99A8BBA-F00C-4705-8F07-E950DA0DD926}" destId="{E109FF77-4061-47A6-BDF1-210BB692AB1F}" srcOrd="1" destOrd="0" presId="urn:microsoft.com/office/officeart/2005/8/layout/hierarchy2"/>
    <dgm:cxn modelId="{85C553FA-780C-4C8C-B82C-87B7B1BF24D0}" type="presParOf" srcId="{E109FF77-4061-47A6-BDF1-210BB692AB1F}" destId="{A91DD75D-6E2C-40C1-BDA7-6935576E78DF}" srcOrd="0" destOrd="0" presId="urn:microsoft.com/office/officeart/2005/8/layout/hierarchy2"/>
    <dgm:cxn modelId="{E85B8310-297E-44A7-9874-56A134E3BF19}" type="presParOf" srcId="{E109FF77-4061-47A6-BDF1-210BB692AB1F}" destId="{F921E93A-4BD0-431A-AEBC-C269B8C5D15A}" srcOrd="1" destOrd="0" presId="urn:microsoft.com/office/officeart/2005/8/layout/hierarchy2"/>
    <dgm:cxn modelId="{F213F24F-584C-4E7A-8316-1CC14116EBD5}" type="presParOf" srcId="{F921E93A-4BD0-431A-AEBC-C269B8C5D15A}" destId="{9735DCBE-B5AA-47E6-A2F3-125244718423}" srcOrd="0" destOrd="0" presId="urn:microsoft.com/office/officeart/2005/8/layout/hierarchy2"/>
    <dgm:cxn modelId="{10B26DEB-C2B1-4BDC-846D-58574F76152C}" type="presParOf" srcId="{9735DCBE-B5AA-47E6-A2F3-125244718423}" destId="{E1E2526C-87C6-4BCF-9D00-7A7D8ED7FA79}" srcOrd="0" destOrd="0" presId="urn:microsoft.com/office/officeart/2005/8/layout/hierarchy2"/>
    <dgm:cxn modelId="{7CA9A6A7-FB66-427C-B670-505BA15806A6}" type="presParOf" srcId="{F921E93A-4BD0-431A-AEBC-C269B8C5D15A}" destId="{063E1F4D-3E49-4E3C-81C8-361462546FA9}" srcOrd="1" destOrd="0" presId="urn:microsoft.com/office/officeart/2005/8/layout/hierarchy2"/>
    <dgm:cxn modelId="{D8F5D31A-274C-4D48-9945-6EF0D18DAD9D}" type="presParOf" srcId="{063E1F4D-3E49-4E3C-81C8-361462546FA9}" destId="{74A59B6E-83E7-4CCD-A572-EC7450A59EC1}" srcOrd="0" destOrd="0" presId="urn:microsoft.com/office/officeart/2005/8/layout/hierarchy2"/>
    <dgm:cxn modelId="{AF29F816-0ECC-4FA6-B8A5-1B04E90581A4}" type="presParOf" srcId="{063E1F4D-3E49-4E3C-81C8-361462546FA9}" destId="{3FA269F9-1EFB-42BB-9D3E-EABD14B25403}" srcOrd="1" destOrd="0" presId="urn:microsoft.com/office/officeart/2005/8/layout/hierarchy2"/>
    <dgm:cxn modelId="{5FFAB442-B6DA-4026-A13B-F611A870C19B}" type="presParOf" srcId="{3FA269F9-1EFB-42BB-9D3E-EABD14B25403}" destId="{46206A9B-3B36-4E45-9665-BC7E60924EA4}" srcOrd="0" destOrd="0" presId="urn:microsoft.com/office/officeart/2005/8/layout/hierarchy2"/>
    <dgm:cxn modelId="{E855B9ED-56DF-494A-A242-8F86C7E011F4}" type="presParOf" srcId="{46206A9B-3B36-4E45-9665-BC7E60924EA4}" destId="{2DB5534E-54D2-45C2-B04C-16189D41CEDE}" srcOrd="0" destOrd="0" presId="urn:microsoft.com/office/officeart/2005/8/layout/hierarchy2"/>
    <dgm:cxn modelId="{E56556F0-C371-4502-B376-5C2FBCF22C54}" type="presParOf" srcId="{3FA269F9-1EFB-42BB-9D3E-EABD14B25403}" destId="{60BB7DBD-AF0C-454C-8A4E-1DB9EE2995F8}" srcOrd="1" destOrd="0" presId="urn:microsoft.com/office/officeart/2005/8/layout/hierarchy2"/>
    <dgm:cxn modelId="{658000B5-2622-4592-95C4-A0F740B8E819}" type="presParOf" srcId="{60BB7DBD-AF0C-454C-8A4E-1DB9EE2995F8}" destId="{B02C61EA-C472-40BB-9A98-185FE17F19BA}" srcOrd="0" destOrd="0" presId="urn:microsoft.com/office/officeart/2005/8/layout/hierarchy2"/>
    <dgm:cxn modelId="{5F77529C-2127-42C4-BE5A-660338744A84}" type="presParOf" srcId="{60BB7DBD-AF0C-454C-8A4E-1DB9EE2995F8}" destId="{41030F72-12B0-4745-BE57-D57DEEEB453C}" srcOrd="1" destOrd="0" presId="urn:microsoft.com/office/officeart/2005/8/layout/hierarchy2"/>
    <dgm:cxn modelId="{991FABB0-BC38-4219-BDE8-0D291E1D9FDD}" type="presParOf" srcId="{3FA269F9-1EFB-42BB-9D3E-EABD14B25403}" destId="{77B24002-4B50-4F84-8879-C459E02ECA16}" srcOrd="2" destOrd="0" presId="urn:microsoft.com/office/officeart/2005/8/layout/hierarchy2"/>
    <dgm:cxn modelId="{391A99AD-5F52-4443-B857-7B32EBD174BB}" type="presParOf" srcId="{77B24002-4B50-4F84-8879-C459E02ECA16}" destId="{8AFAB593-9D14-4874-9914-10F5A882D2FB}" srcOrd="0" destOrd="0" presId="urn:microsoft.com/office/officeart/2005/8/layout/hierarchy2"/>
    <dgm:cxn modelId="{C3D6714B-F8A3-48FB-B458-E03C9FE6BF29}" type="presParOf" srcId="{3FA269F9-1EFB-42BB-9D3E-EABD14B25403}" destId="{068B1F20-C6BF-4DCB-9E68-E594BC1D705F}" srcOrd="3" destOrd="0" presId="urn:microsoft.com/office/officeart/2005/8/layout/hierarchy2"/>
    <dgm:cxn modelId="{A00AA92D-0FBA-46C6-9E3E-0C168963D5A7}" type="presParOf" srcId="{068B1F20-C6BF-4DCB-9E68-E594BC1D705F}" destId="{4EB25E6E-BD85-4D78-8F6A-E4CD3D7A92DF}" srcOrd="0" destOrd="0" presId="urn:microsoft.com/office/officeart/2005/8/layout/hierarchy2"/>
    <dgm:cxn modelId="{5166E9F1-1B39-4D37-A68D-4A792A01131E}" type="presParOf" srcId="{068B1F20-C6BF-4DCB-9E68-E594BC1D705F}" destId="{9771B6B4-6E2C-42B4-A57A-F932DD0797C4}" srcOrd="1" destOrd="0" presId="urn:microsoft.com/office/officeart/2005/8/layout/hierarchy2"/>
    <dgm:cxn modelId="{9762A227-A715-4C2C-8D13-8889FC42CDDC}" type="presParOf" srcId="{3FA269F9-1EFB-42BB-9D3E-EABD14B25403}" destId="{DE46C4CD-61D9-42A4-A723-B000EC1D6708}" srcOrd="4" destOrd="0" presId="urn:microsoft.com/office/officeart/2005/8/layout/hierarchy2"/>
    <dgm:cxn modelId="{2909E860-0E16-489A-8D76-8BE2AFDDE6DC}" type="presParOf" srcId="{DE46C4CD-61D9-42A4-A723-B000EC1D6708}" destId="{F866B318-D833-48BF-AD55-E93B194F5A8B}" srcOrd="0" destOrd="0" presId="urn:microsoft.com/office/officeart/2005/8/layout/hierarchy2"/>
    <dgm:cxn modelId="{66CA67CA-D4FD-4F99-A957-A0D773690EEE}" type="presParOf" srcId="{3FA269F9-1EFB-42BB-9D3E-EABD14B25403}" destId="{C458D38A-255A-48F1-B756-406E8809EC8A}" srcOrd="5" destOrd="0" presId="urn:microsoft.com/office/officeart/2005/8/layout/hierarchy2"/>
    <dgm:cxn modelId="{AF915A32-F7DE-46D2-B166-2755E3FE5F91}" type="presParOf" srcId="{C458D38A-255A-48F1-B756-406E8809EC8A}" destId="{4ED93146-D0E9-4F91-B2AA-8FB9DA39B877}" srcOrd="0" destOrd="0" presId="urn:microsoft.com/office/officeart/2005/8/layout/hierarchy2"/>
    <dgm:cxn modelId="{17F4BD97-D5A5-4804-9D60-BA0DFC94F65D}" type="presParOf" srcId="{C458D38A-255A-48F1-B756-406E8809EC8A}" destId="{4E89F2B1-6F50-416C-A609-441ED151B0B7}" srcOrd="1" destOrd="0" presId="urn:microsoft.com/office/officeart/2005/8/layout/hierarchy2"/>
    <dgm:cxn modelId="{734B14E9-DD26-489B-BB14-152564DC6A77}" type="presParOf" srcId="{F921E93A-4BD0-431A-AEBC-C269B8C5D15A}" destId="{51C844C1-1048-4DB0-9849-9246840078D3}" srcOrd="2" destOrd="0" presId="urn:microsoft.com/office/officeart/2005/8/layout/hierarchy2"/>
    <dgm:cxn modelId="{B6400F97-E55C-4245-A110-5AAFBEEEB113}" type="presParOf" srcId="{51C844C1-1048-4DB0-9849-9246840078D3}" destId="{6E188095-EC4D-4037-8532-F740EA706F09}" srcOrd="0" destOrd="0" presId="urn:microsoft.com/office/officeart/2005/8/layout/hierarchy2"/>
    <dgm:cxn modelId="{64D44528-0A20-402F-9DCA-E7404754F51D}" type="presParOf" srcId="{F921E93A-4BD0-431A-AEBC-C269B8C5D15A}" destId="{5EA3B4FC-68A8-42C5-B4E6-F930FE623621}" srcOrd="3" destOrd="0" presId="urn:microsoft.com/office/officeart/2005/8/layout/hierarchy2"/>
    <dgm:cxn modelId="{9A79F651-7ADD-46E1-8CB2-A9DE9C125232}" type="presParOf" srcId="{5EA3B4FC-68A8-42C5-B4E6-F930FE623621}" destId="{0D24E112-773D-4BDB-B0BE-D49288365230}" srcOrd="0" destOrd="0" presId="urn:microsoft.com/office/officeart/2005/8/layout/hierarchy2"/>
    <dgm:cxn modelId="{81963DA8-55E0-4F2F-8A18-93420B9135C1}" type="presParOf" srcId="{5EA3B4FC-68A8-42C5-B4E6-F930FE623621}" destId="{6EEFCF50-9C16-462A-A0AB-2416532EA5C1}" srcOrd="1" destOrd="0" presId="urn:microsoft.com/office/officeart/2005/8/layout/hierarchy2"/>
    <dgm:cxn modelId="{BE47FB3F-ED47-4AE7-ACE3-551EBB3DD765}" type="presParOf" srcId="{6EEFCF50-9C16-462A-A0AB-2416532EA5C1}" destId="{CC20F7A7-266A-4D41-8EA2-B3DDC9BC193A}" srcOrd="0" destOrd="0" presId="urn:microsoft.com/office/officeart/2005/8/layout/hierarchy2"/>
    <dgm:cxn modelId="{8431A6A8-5B6B-48DC-863D-ED2CC441736D}" type="presParOf" srcId="{CC20F7A7-266A-4D41-8EA2-B3DDC9BC193A}" destId="{38154E7E-126E-44D6-8379-4009B6EA9D9D}" srcOrd="0" destOrd="0" presId="urn:microsoft.com/office/officeart/2005/8/layout/hierarchy2"/>
    <dgm:cxn modelId="{AAAE5752-B3ED-4235-88AA-49B0A117D3C6}" type="presParOf" srcId="{6EEFCF50-9C16-462A-A0AB-2416532EA5C1}" destId="{0C7E671A-C81C-4684-A627-1CBD8EF36403}" srcOrd="1" destOrd="0" presId="urn:microsoft.com/office/officeart/2005/8/layout/hierarchy2"/>
    <dgm:cxn modelId="{3AC190DF-37B2-4D3F-A7DF-4872F56D3C5B}" type="presParOf" srcId="{0C7E671A-C81C-4684-A627-1CBD8EF36403}" destId="{BC7D3283-25B7-4629-A778-F60DC36AD09E}" srcOrd="0" destOrd="0" presId="urn:microsoft.com/office/officeart/2005/8/layout/hierarchy2"/>
    <dgm:cxn modelId="{885704F8-F2D9-46C9-AB3C-67E8077962DA}" type="presParOf" srcId="{0C7E671A-C81C-4684-A627-1CBD8EF36403}" destId="{87058C99-D5C0-4A96-8F08-44A105238709}" srcOrd="1" destOrd="0" presId="urn:microsoft.com/office/officeart/2005/8/layout/hierarchy2"/>
    <dgm:cxn modelId="{B5ACBF3B-E4AA-48C1-A3C7-EBA4B233552B}" type="presParOf" srcId="{6EEFCF50-9C16-462A-A0AB-2416532EA5C1}" destId="{7D28D23E-B5C6-4EB2-B5EE-433DFDB0714D}" srcOrd="2" destOrd="0" presId="urn:microsoft.com/office/officeart/2005/8/layout/hierarchy2"/>
    <dgm:cxn modelId="{09A9A3C2-D068-4388-853B-E01E38D59771}" type="presParOf" srcId="{7D28D23E-B5C6-4EB2-B5EE-433DFDB0714D}" destId="{2EF15A6B-2F14-4568-BC10-D5B770650999}" srcOrd="0" destOrd="0" presId="urn:microsoft.com/office/officeart/2005/8/layout/hierarchy2"/>
    <dgm:cxn modelId="{895AE2D5-017A-45ED-A29F-FD730070B967}" type="presParOf" srcId="{6EEFCF50-9C16-462A-A0AB-2416532EA5C1}" destId="{DA123779-4312-483A-8635-3E6C3D825647}" srcOrd="3" destOrd="0" presId="urn:microsoft.com/office/officeart/2005/8/layout/hierarchy2"/>
    <dgm:cxn modelId="{1304695C-64DA-49E8-960D-87BF4BE74E5D}" type="presParOf" srcId="{DA123779-4312-483A-8635-3E6C3D825647}" destId="{49A7AB11-F800-4B84-8463-DF8290BC8DC6}" srcOrd="0" destOrd="0" presId="urn:microsoft.com/office/officeart/2005/8/layout/hierarchy2"/>
    <dgm:cxn modelId="{00A31B75-4953-4CC8-B78A-88A7A829FEBF}" type="presParOf" srcId="{DA123779-4312-483A-8635-3E6C3D825647}" destId="{008DD7D0-5A9B-40B8-B902-3908A168D96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E42BA-1798-4995-83D1-1787A4454A20}">
      <dsp:nvSpPr>
        <dsp:cNvPr id="0" name=""/>
        <dsp:cNvSpPr/>
      </dsp:nvSpPr>
      <dsp:spPr>
        <a:xfrm>
          <a:off x="5889" y="2722095"/>
          <a:ext cx="1658610" cy="829305"/>
        </a:xfrm>
        <a:prstGeom prst="roundRect">
          <a:avLst>
            <a:gd name="adj" fmla="val 10000"/>
          </a:avLst>
        </a:prstGeom>
        <a:solidFill>
          <a:srgbClr val="C0000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EVALUACIÓN DEL MODELO DE ATENCIÓN PRIMARIA</a:t>
          </a:r>
        </a:p>
      </dsp:txBody>
      <dsp:txXfrm>
        <a:off x="30179" y="2746385"/>
        <a:ext cx="1610030" cy="780725"/>
      </dsp:txXfrm>
    </dsp:sp>
    <dsp:sp modelId="{55B231EF-663E-46DA-9A93-3FE262961591}">
      <dsp:nvSpPr>
        <dsp:cNvPr id="0" name=""/>
        <dsp:cNvSpPr/>
      </dsp:nvSpPr>
      <dsp:spPr>
        <a:xfrm>
          <a:off x="1664500" y="3123872"/>
          <a:ext cx="663444" cy="25751"/>
        </a:xfrm>
        <a:custGeom>
          <a:avLst/>
          <a:gdLst/>
          <a:ahLst/>
          <a:cxnLst/>
          <a:rect l="0" t="0" r="0" b="0"/>
          <a:pathLst>
            <a:path>
              <a:moveTo>
                <a:pt x="0" y="12656"/>
              </a:moveTo>
              <a:lnTo>
                <a:pt x="1229290" y="12656"/>
              </a:lnTo>
            </a:path>
          </a:pathLst>
        </a:custGeom>
        <a:noFill/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1979636" y="3120162"/>
        <a:ext cx="0" cy="0"/>
      </dsp:txXfrm>
    </dsp:sp>
    <dsp:sp modelId="{A91DD75D-6E2C-40C1-BDA7-6935576E78DF}">
      <dsp:nvSpPr>
        <dsp:cNvPr id="0" name=""/>
        <dsp:cNvSpPr/>
      </dsp:nvSpPr>
      <dsp:spPr>
        <a:xfrm>
          <a:off x="2327944" y="2722095"/>
          <a:ext cx="1658610" cy="829305"/>
        </a:xfrm>
        <a:prstGeom prst="roundRect">
          <a:avLst>
            <a:gd name="adj" fmla="val 10000"/>
          </a:avLst>
        </a:prstGeom>
        <a:solidFill>
          <a:srgbClr val="ED7D31">
            <a:lumMod val="75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PROFESIONALES</a:t>
          </a:r>
        </a:p>
      </dsp:txBody>
      <dsp:txXfrm>
        <a:off x="2352234" y="2746385"/>
        <a:ext cx="1610030" cy="780725"/>
      </dsp:txXfrm>
    </dsp:sp>
    <dsp:sp modelId="{9735DCBE-B5AA-47E6-A2F3-125244718423}">
      <dsp:nvSpPr>
        <dsp:cNvPr id="0" name=""/>
        <dsp:cNvSpPr/>
      </dsp:nvSpPr>
      <dsp:spPr>
        <a:xfrm rot="17945813">
          <a:off x="3636125" y="2527809"/>
          <a:ext cx="1364303" cy="25751"/>
        </a:xfrm>
        <a:custGeom>
          <a:avLst/>
          <a:gdLst/>
          <a:ahLst/>
          <a:cxnLst/>
          <a:rect l="0" t="0" r="0" b="0"/>
          <a:pathLst>
            <a:path>
              <a:moveTo>
                <a:pt x="0" y="12656"/>
              </a:moveTo>
              <a:lnTo>
                <a:pt x="1046797" y="12656"/>
              </a:lnTo>
            </a:path>
          </a:pathLst>
        </a:custGeom>
        <a:noFill/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4271887" y="2553902"/>
        <a:ext cx="0" cy="0"/>
      </dsp:txXfrm>
    </dsp:sp>
    <dsp:sp modelId="{74A59B6E-83E7-4CCD-A572-EC7450A59EC1}">
      <dsp:nvSpPr>
        <dsp:cNvPr id="0" name=""/>
        <dsp:cNvSpPr/>
      </dsp:nvSpPr>
      <dsp:spPr>
        <a:xfrm>
          <a:off x="4649999" y="1529969"/>
          <a:ext cx="1658610" cy="829305"/>
        </a:xfrm>
        <a:prstGeom prst="roundRect">
          <a:avLst>
            <a:gd name="adj" fmla="val 10000"/>
          </a:avLst>
        </a:prstGeom>
        <a:solidFill>
          <a:srgbClr val="ED7D31">
            <a:lumMod val="60000"/>
            <a:lumOff val="40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CUALITATIVA</a:t>
          </a:r>
        </a:p>
      </dsp:txBody>
      <dsp:txXfrm>
        <a:off x="4674289" y="1554259"/>
        <a:ext cx="1610030" cy="780725"/>
      </dsp:txXfrm>
    </dsp:sp>
    <dsp:sp modelId="{46206A9B-3B36-4E45-9665-BC7E60924EA4}">
      <dsp:nvSpPr>
        <dsp:cNvPr id="0" name=""/>
        <dsp:cNvSpPr/>
      </dsp:nvSpPr>
      <dsp:spPr>
        <a:xfrm rot="18289469">
          <a:off x="6059448" y="1454895"/>
          <a:ext cx="1161767" cy="25751"/>
        </a:xfrm>
        <a:custGeom>
          <a:avLst/>
          <a:gdLst/>
          <a:ahLst/>
          <a:cxnLst/>
          <a:rect l="0" t="0" r="0" b="0"/>
          <a:pathLst>
            <a:path>
              <a:moveTo>
                <a:pt x="0" y="12656"/>
              </a:moveTo>
              <a:lnTo>
                <a:pt x="1046797" y="12656"/>
              </a:lnTo>
            </a:path>
          </a:pathLst>
        </a:custGeom>
        <a:noFill/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6599903" y="1475027"/>
        <a:ext cx="0" cy="0"/>
      </dsp:txXfrm>
    </dsp:sp>
    <dsp:sp modelId="{B02C61EA-C472-40BB-9A98-185FE17F19BA}">
      <dsp:nvSpPr>
        <dsp:cNvPr id="0" name=""/>
        <dsp:cNvSpPr/>
      </dsp:nvSpPr>
      <dsp:spPr>
        <a:xfrm>
          <a:off x="6972053" y="576268"/>
          <a:ext cx="1658610" cy="829305"/>
        </a:xfrm>
        <a:prstGeom prst="roundRect">
          <a:avLst>
            <a:gd name="adj" fmla="val 10000"/>
          </a:avLst>
        </a:prstGeom>
        <a:solidFill>
          <a:srgbClr val="96000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3 Grupos Focales: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1 x Perfil </a:t>
          </a:r>
          <a:r>
            <a:rPr lang="es-ES" sz="13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profesional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Nº profesionales:</a:t>
          </a:r>
          <a:endParaRPr lang="es-ES" sz="13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6996343" y="600558"/>
        <a:ext cx="1610030" cy="780725"/>
      </dsp:txXfrm>
    </dsp:sp>
    <dsp:sp modelId="{77B24002-4B50-4F84-8879-C459E02ECA16}">
      <dsp:nvSpPr>
        <dsp:cNvPr id="0" name=""/>
        <dsp:cNvSpPr/>
      </dsp:nvSpPr>
      <dsp:spPr>
        <a:xfrm>
          <a:off x="6308609" y="1931745"/>
          <a:ext cx="663444" cy="25751"/>
        </a:xfrm>
        <a:custGeom>
          <a:avLst/>
          <a:gdLst/>
          <a:ahLst/>
          <a:cxnLst/>
          <a:rect l="0" t="0" r="0" b="0"/>
          <a:pathLst>
            <a:path>
              <a:moveTo>
                <a:pt x="0" y="12656"/>
              </a:moveTo>
              <a:lnTo>
                <a:pt x="597788" y="12656"/>
              </a:lnTo>
            </a:path>
          </a:pathLst>
        </a:custGeom>
        <a:noFill/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6623745" y="1928035"/>
        <a:ext cx="0" cy="0"/>
      </dsp:txXfrm>
    </dsp:sp>
    <dsp:sp modelId="{4EB25E6E-BD85-4D78-8F6A-E4CD3D7A92DF}">
      <dsp:nvSpPr>
        <dsp:cNvPr id="0" name=""/>
        <dsp:cNvSpPr/>
      </dsp:nvSpPr>
      <dsp:spPr>
        <a:xfrm>
          <a:off x="6972053" y="1529969"/>
          <a:ext cx="1658610" cy="829305"/>
        </a:xfrm>
        <a:prstGeom prst="roundRect">
          <a:avLst>
            <a:gd name="adj" fmla="val 10000"/>
          </a:avLst>
        </a:prstGeom>
        <a:solidFill>
          <a:srgbClr val="96000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5 Entrevistas en profundidad a responsables de </a:t>
          </a:r>
          <a:r>
            <a:rPr lang="es-ES" sz="13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programa</a:t>
          </a:r>
          <a:endParaRPr lang="es-ES" sz="13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6996343" y="1554259"/>
        <a:ext cx="1610030" cy="780725"/>
      </dsp:txXfrm>
    </dsp:sp>
    <dsp:sp modelId="{DE46C4CD-61D9-42A4-A723-B000EC1D6708}">
      <dsp:nvSpPr>
        <dsp:cNvPr id="0" name=""/>
        <dsp:cNvSpPr/>
      </dsp:nvSpPr>
      <dsp:spPr>
        <a:xfrm rot="3310531">
          <a:off x="6059448" y="2408596"/>
          <a:ext cx="1161767" cy="25751"/>
        </a:xfrm>
        <a:custGeom>
          <a:avLst/>
          <a:gdLst/>
          <a:ahLst/>
          <a:cxnLst/>
          <a:rect l="0" t="0" r="0" b="0"/>
          <a:pathLst>
            <a:path>
              <a:moveTo>
                <a:pt x="0" y="12656"/>
              </a:moveTo>
              <a:lnTo>
                <a:pt x="1046797" y="12656"/>
              </a:lnTo>
            </a:path>
          </a:pathLst>
        </a:custGeom>
        <a:noFill/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6647587" y="2381044"/>
        <a:ext cx="0" cy="0"/>
      </dsp:txXfrm>
    </dsp:sp>
    <dsp:sp modelId="{4ED93146-D0E9-4F91-B2AA-8FB9DA39B877}">
      <dsp:nvSpPr>
        <dsp:cNvPr id="0" name=""/>
        <dsp:cNvSpPr/>
      </dsp:nvSpPr>
      <dsp:spPr>
        <a:xfrm>
          <a:off x="6972053" y="2483670"/>
          <a:ext cx="1658610" cy="829305"/>
        </a:xfrm>
        <a:prstGeom prst="roundRect">
          <a:avLst>
            <a:gd name="adj" fmla="val 10000"/>
          </a:avLst>
        </a:prstGeom>
        <a:solidFill>
          <a:srgbClr val="96000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4 Talleres DAFO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1 taller x </a:t>
          </a:r>
          <a:r>
            <a:rPr lang="es-ES" sz="13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Programa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Nº profesionales</a:t>
          </a:r>
          <a:endParaRPr lang="es-ES" sz="13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6996343" y="2507960"/>
        <a:ext cx="1610030" cy="780725"/>
      </dsp:txXfrm>
    </dsp:sp>
    <dsp:sp modelId="{51C844C1-1048-4DB0-9849-9246840078D3}">
      <dsp:nvSpPr>
        <dsp:cNvPr id="0" name=""/>
        <dsp:cNvSpPr/>
      </dsp:nvSpPr>
      <dsp:spPr>
        <a:xfrm rot="3654187">
          <a:off x="3636125" y="3719935"/>
          <a:ext cx="1364303" cy="25751"/>
        </a:xfrm>
        <a:custGeom>
          <a:avLst/>
          <a:gdLst/>
          <a:ahLst/>
          <a:cxnLst/>
          <a:rect l="0" t="0" r="0" b="0"/>
          <a:pathLst>
            <a:path>
              <a:moveTo>
                <a:pt x="0" y="12656"/>
              </a:moveTo>
              <a:lnTo>
                <a:pt x="1046797" y="12656"/>
              </a:lnTo>
            </a:path>
          </a:pathLst>
        </a:custGeom>
        <a:noFill/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4331494" y="3686421"/>
        <a:ext cx="0" cy="0"/>
      </dsp:txXfrm>
    </dsp:sp>
    <dsp:sp modelId="{0D24E112-773D-4BDB-B0BE-D49288365230}">
      <dsp:nvSpPr>
        <dsp:cNvPr id="0" name=""/>
        <dsp:cNvSpPr/>
      </dsp:nvSpPr>
      <dsp:spPr>
        <a:xfrm>
          <a:off x="4649999" y="3914222"/>
          <a:ext cx="1658610" cy="829305"/>
        </a:xfrm>
        <a:prstGeom prst="roundRect">
          <a:avLst>
            <a:gd name="adj" fmla="val 10000"/>
          </a:avLst>
        </a:prstGeom>
        <a:solidFill>
          <a:srgbClr val="ED7D31">
            <a:lumMod val="60000"/>
            <a:lumOff val="4000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CUANTITATIVA</a:t>
          </a:r>
        </a:p>
      </dsp:txBody>
      <dsp:txXfrm>
        <a:off x="4674289" y="3938512"/>
        <a:ext cx="1610030" cy="780725"/>
      </dsp:txXfrm>
    </dsp:sp>
    <dsp:sp modelId="{CC20F7A7-266A-4D41-8EA2-B3DDC9BC193A}">
      <dsp:nvSpPr>
        <dsp:cNvPr id="0" name=""/>
        <dsp:cNvSpPr/>
      </dsp:nvSpPr>
      <dsp:spPr>
        <a:xfrm rot="19457599">
          <a:off x="6231814" y="4077573"/>
          <a:ext cx="817034" cy="25751"/>
        </a:xfrm>
        <a:custGeom>
          <a:avLst/>
          <a:gdLst/>
          <a:ahLst/>
          <a:cxnLst/>
          <a:rect l="0" t="0" r="0" b="0"/>
          <a:pathLst>
            <a:path>
              <a:moveTo>
                <a:pt x="0" y="12656"/>
              </a:moveTo>
              <a:lnTo>
                <a:pt x="597788" y="12656"/>
              </a:lnTo>
            </a:path>
          </a:pathLst>
        </a:custGeom>
        <a:noFill/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6611825" y="4085784"/>
        <a:ext cx="0" cy="0"/>
      </dsp:txXfrm>
    </dsp:sp>
    <dsp:sp modelId="{BC7D3283-25B7-4629-A778-F60DC36AD09E}">
      <dsp:nvSpPr>
        <dsp:cNvPr id="0" name=""/>
        <dsp:cNvSpPr/>
      </dsp:nvSpPr>
      <dsp:spPr>
        <a:xfrm>
          <a:off x="6972053" y="3437371"/>
          <a:ext cx="1658610" cy="829305"/>
        </a:xfrm>
        <a:prstGeom prst="roundRect">
          <a:avLst>
            <a:gd name="adj" fmla="val 10000"/>
          </a:avLst>
        </a:prstGeom>
        <a:solidFill>
          <a:srgbClr val="96000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1 Encuesta dirigida a todo los profesionales</a:t>
          </a:r>
        </a:p>
      </dsp:txBody>
      <dsp:txXfrm>
        <a:off x="6996343" y="3461661"/>
        <a:ext cx="1610030" cy="780725"/>
      </dsp:txXfrm>
    </dsp:sp>
    <dsp:sp modelId="{7D28D23E-B5C6-4EB2-B5EE-433DFDB0714D}">
      <dsp:nvSpPr>
        <dsp:cNvPr id="0" name=""/>
        <dsp:cNvSpPr/>
      </dsp:nvSpPr>
      <dsp:spPr>
        <a:xfrm rot="2142401">
          <a:off x="6231814" y="4554423"/>
          <a:ext cx="817034" cy="25751"/>
        </a:xfrm>
        <a:custGeom>
          <a:avLst/>
          <a:gdLst/>
          <a:ahLst/>
          <a:cxnLst/>
          <a:rect l="0" t="0" r="0" b="0"/>
          <a:pathLst>
            <a:path>
              <a:moveTo>
                <a:pt x="0" y="12656"/>
              </a:moveTo>
              <a:lnTo>
                <a:pt x="545272" y="12656"/>
              </a:lnTo>
            </a:path>
          </a:pathLst>
        </a:custGeom>
        <a:noFill/>
        <a:ln w="12700" cap="flat" cmpd="sng" algn="ctr">
          <a:solidFill>
            <a:sysClr val="windowText" lastClr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6635667" y="4538793"/>
        <a:ext cx="0" cy="0"/>
      </dsp:txXfrm>
    </dsp:sp>
    <dsp:sp modelId="{49A7AB11-F800-4B84-8463-DF8290BC8DC6}">
      <dsp:nvSpPr>
        <dsp:cNvPr id="0" name=""/>
        <dsp:cNvSpPr/>
      </dsp:nvSpPr>
      <dsp:spPr>
        <a:xfrm>
          <a:off x="6972053" y="4391072"/>
          <a:ext cx="1658610" cy="829305"/>
        </a:xfrm>
        <a:prstGeom prst="roundRect">
          <a:avLst>
            <a:gd name="adj" fmla="val 10000"/>
          </a:avLst>
        </a:prstGeom>
        <a:solidFill>
          <a:srgbClr val="96000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Análisis de indicadores de gestión</a:t>
          </a:r>
        </a:p>
      </dsp:txBody>
      <dsp:txXfrm>
        <a:off x="6996343" y="4415362"/>
        <a:ext cx="1610030" cy="7807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354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354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354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40514D5-9A53-4E7F-8403-C5A22F36A8C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354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354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0735D3F-57EC-494F-A5A8-4AE64BE60C8A}" type="datetimeFigureOut">
              <a:rPr lang="id-ID"/>
              <a:pPr>
                <a:defRPr/>
              </a:pPr>
              <a:t>15/03/2021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id-ID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354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354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5C0D3F7-615E-49EE-B70F-615DC26969B2}" type="slidenum">
              <a:rPr lang="id-ID"/>
              <a:pPr>
                <a:defRPr/>
              </a:pPr>
              <a:t>‹Nº›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5180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25B0C49-9809-40E9-BC9F-38C4B540AC8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86261" y="0"/>
            <a:ext cx="4505739" cy="6858000"/>
          </a:xfrm>
          <a:custGeom>
            <a:avLst/>
            <a:gdLst>
              <a:gd name="connsiteX0" fmla="*/ 0 w 4505739"/>
              <a:gd name="connsiteY0" fmla="*/ 0 h 6858000"/>
              <a:gd name="connsiteX1" fmla="*/ 4505739 w 4505739"/>
              <a:gd name="connsiteY1" fmla="*/ 0 h 6858000"/>
              <a:gd name="connsiteX2" fmla="*/ 4505739 w 4505739"/>
              <a:gd name="connsiteY2" fmla="*/ 6858000 h 6858000"/>
              <a:gd name="connsiteX3" fmla="*/ 0 w 450573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05739" h="6858000">
                <a:moveTo>
                  <a:pt x="0" y="0"/>
                </a:moveTo>
                <a:lnTo>
                  <a:pt x="4505739" y="0"/>
                </a:lnTo>
                <a:lnTo>
                  <a:pt x="4505739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1821635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33BE8D2-7736-4394-A5A3-29BB8BE471C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48421" y="0"/>
            <a:ext cx="4547579" cy="5857462"/>
          </a:xfrm>
          <a:custGeom>
            <a:avLst/>
            <a:gdLst>
              <a:gd name="connsiteX0" fmla="*/ 0 w 4303171"/>
              <a:gd name="connsiteY0" fmla="*/ 0 h 5857462"/>
              <a:gd name="connsiteX1" fmla="*/ 4303171 w 4303171"/>
              <a:gd name="connsiteY1" fmla="*/ 0 h 5857462"/>
              <a:gd name="connsiteX2" fmla="*/ 4303171 w 4303171"/>
              <a:gd name="connsiteY2" fmla="*/ 5857462 h 5857462"/>
              <a:gd name="connsiteX3" fmla="*/ 0 w 4303171"/>
              <a:gd name="connsiteY3" fmla="*/ 5857462 h 585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03171" h="5857462">
                <a:moveTo>
                  <a:pt x="0" y="0"/>
                </a:moveTo>
                <a:lnTo>
                  <a:pt x="4303171" y="0"/>
                </a:lnTo>
                <a:lnTo>
                  <a:pt x="4303171" y="5857462"/>
                </a:lnTo>
                <a:lnTo>
                  <a:pt x="0" y="585746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829692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56DD88C-EAF7-4131-91EE-01A583A8A72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974867" y="3429000"/>
            <a:ext cx="3122635" cy="2282687"/>
          </a:xfrm>
          <a:custGeom>
            <a:avLst/>
            <a:gdLst>
              <a:gd name="connsiteX0" fmla="*/ 0 w 3122635"/>
              <a:gd name="connsiteY0" fmla="*/ 0 h 2282687"/>
              <a:gd name="connsiteX1" fmla="*/ 3122635 w 3122635"/>
              <a:gd name="connsiteY1" fmla="*/ 0 h 2282687"/>
              <a:gd name="connsiteX2" fmla="*/ 3122635 w 3122635"/>
              <a:gd name="connsiteY2" fmla="*/ 2282687 h 2282687"/>
              <a:gd name="connsiteX3" fmla="*/ 0 w 3122635"/>
              <a:gd name="connsiteY3" fmla="*/ 2282687 h 2282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2635" h="2282687">
                <a:moveTo>
                  <a:pt x="0" y="0"/>
                </a:moveTo>
                <a:lnTo>
                  <a:pt x="3122635" y="0"/>
                </a:lnTo>
                <a:lnTo>
                  <a:pt x="3122635" y="2282687"/>
                </a:lnTo>
                <a:lnTo>
                  <a:pt x="0" y="228268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3B0E58D-E3C0-4BA0-833D-7D2A6F16BB8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74867" y="1146313"/>
            <a:ext cx="3122635" cy="2282687"/>
          </a:xfrm>
          <a:custGeom>
            <a:avLst/>
            <a:gdLst>
              <a:gd name="connsiteX0" fmla="*/ 0 w 3122635"/>
              <a:gd name="connsiteY0" fmla="*/ 0 h 2282687"/>
              <a:gd name="connsiteX1" fmla="*/ 3122635 w 3122635"/>
              <a:gd name="connsiteY1" fmla="*/ 0 h 2282687"/>
              <a:gd name="connsiteX2" fmla="*/ 3122635 w 3122635"/>
              <a:gd name="connsiteY2" fmla="*/ 2282687 h 2282687"/>
              <a:gd name="connsiteX3" fmla="*/ 0 w 3122635"/>
              <a:gd name="connsiteY3" fmla="*/ 2282687 h 2282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2635" h="2282687">
                <a:moveTo>
                  <a:pt x="0" y="0"/>
                </a:moveTo>
                <a:lnTo>
                  <a:pt x="3122635" y="0"/>
                </a:lnTo>
                <a:lnTo>
                  <a:pt x="3122635" y="2282687"/>
                </a:lnTo>
                <a:lnTo>
                  <a:pt x="0" y="228268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26F437D-727E-40FC-9693-562D43FFAA0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098418" y="1146313"/>
            <a:ext cx="3122635" cy="2282687"/>
          </a:xfrm>
          <a:custGeom>
            <a:avLst/>
            <a:gdLst>
              <a:gd name="connsiteX0" fmla="*/ 0 w 3122635"/>
              <a:gd name="connsiteY0" fmla="*/ 0 h 2282687"/>
              <a:gd name="connsiteX1" fmla="*/ 3122635 w 3122635"/>
              <a:gd name="connsiteY1" fmla="*/ 0 h 2282687"/>
              <a:gd name="connsiteX2" fmla="*/ 3122635 w 3122635"/>
              <a:gd name="connsiteY2" fmla="*/ 2282687 h 2282687"/>
              <a:gd name="connsiteX3" fmla="*/ 0 w 3122635"/>
              <a:gd name="connsiteY3" fmla="*/ 2282687 h 2282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22635" h="2282687">
                <a:moveTo>
                  <a:pt x="0" y="0"/>
                </a:moveTo>
                <a:lnTo>
                  <a:pt x="3122635" y="0"/>
                </a:lnTo>
                <a:lnTo>
                  <a:pt x="3122635" y="2282687"/>
                </a:lnTo>
                <a:lnTo>
                  <a:pt x="0" y="228268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356217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8FBF00B-157B-4BA5-8880-8C95942DE8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495043"/>
            <a:ext cx="4890051" cy="3867912"/>
          </a:xfrm>
          <a:custGeom>
            <a:avLst/>
            <a:gdLst>
              <a:gd name="connsiteX0" fmla="*/ 0 w 4890051"/>
              <a:gd name="connsiteY0" fmla="*/ 0 h 3867912"/>
              <a:gd name="connsiteX1" fmla="*/ 4890051 w 4890051"/>
              <a:gd name="connsiteY1" fmla="*/ 0 h 3867912"/>
              <a:gd name="connsiteX2" fmla="*/ 4890051 w 4890051"/>
              <a:gd name="connsiteY2" fmla="*/ 3867912 h 3867912"/>
              <a:gd name="connsiteX3" fmla="*/ 0 w 4890051"/>
              <a:gd name="connsiteY3" fmla="*/ 3867912 h 3867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90051" h="3867912">
                <a:moveTo>
                  <a:pt x="0" y="0"/>
                </a:moveTo>
                <a:lnTo>
                  <a:pt x="4890051" y="0"/>
                </a:lnTo>
                <a:lnTo>
                  <a:pt x="4890051" y="3867912"/>
                </a:lnTo>
                <a:lnTo>
                  <a:pt x="0" y="386791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18747948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9B69F6E-5198-4739-8C90-5E9ED79230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3901" y="2888341"/>
            <a:ext cx="6184900" cy="3207656"/>
          </a:xfrm>
          <a:custGeom>
            <a:avLst/>
            <a:gdLst>
              <a:gd name="connsiteX0" fmla="*/ 0 w 6184900"/>
              <a:gd name="connsiteY0" fmla="*/ 0 h 3207656"/>
              <a:gd name="connsiteX1" fmla="*/ 6184900 w 6184900"/>
              <a:gd name="connsiteY1" fmla="*/ 0 h 3207656"/>
              <a:gd name="connsiteX2" fmla="*/ 6184900 w 6184900"/>
              <a:gd name="connsiteY2" fmla="*/ 3207656 h 3207656"/>
              <a:gd name="connsiteX3" fmla="*/ 0 w 6184900"/>
              <a:gd name="connsiteY3" fmla="*/ 3207656 h 3207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84900" h="3207656">
                <a:moveTo>
                  <a:pt x="0" y="0"/>
                </a:moveTo>
                <a:lnTo>
                  <a:pt x="6184900" y="0"/>
                </a:lnTo>
                <a:lnTo>
                  <a:pt x="6184900" y="3207656"/>
                </a:lnTo>
                <a:lnTo>
                  <a:pt x="0" y="320765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3605947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699F8F-E9B5-41A5-8B41-2A65BDC5B8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27220" y="1002890"/>
            <a:ext cx="4760625" cy="2692809"/>
          </a:xfrm>
          <a:custGeom>
            <a:avLst/>
            <a:gdLst>
              <a:gd name="connsiteX0" fmla="*/ 0 w 4760625"/>
              <a:gd name="connsiteY0" fmla="*/ 0 h 2692809"/>
              <a:gd name="connsiteX1" fmla="*/ 4760625 w 4760625"/>
              <a:gd name="connsiteY1" fmla="*/ 0 h 2692809"/>
              <a:gd name="connsiteX2" fmla="*/ 4760625 w 4760625"/>
              <a:gd name="connsiteY2" fmla="*/ 2692809 h 2692809"/>
              <a:gd name="connsiteX3" fmla="*/ 0 w 4760625"/>
              <a:gd name="connsiteY3" fmla="*/ 2692809 h 2692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60625" h="2692809">
                <a:moveTo>
                  <a:pt x="0" y="0"/>
                </a:moveTo>
                <a:lnTo>
                  <a:pt x="4760625" y="0"/>
                </a:lnTo>
                <a:lnTo>
                  <a:pt x="4760625" y="2692809"/>
                </a:lnTo>
                <a:lnTo>
                  <a:pt x="0" y="269280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48AAA48-B3D2-4FFE-B208-EDD2059FB09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04152" y="1002890"/>
            <a:ext cx="4760625" cy="2692809"/>
          </a:xfrm>
          <a:custGeom>
            <a:avLst/>
            <a:gdLst>
              <a:gd name="connsiteX0" fmla="*/ 0 w 4760625"/>
              <a:gd name="connsiteY0" fmla="*/ 0 h 2692809"/>
              <a:gd name="connsiteX1" fmla="*/ 4760625 w 4760625"/>
              <a:gd name="connsiteY1" fmla="*/ 0 h 2692809"/>
              <a:gd name="connsiteX2" fmla="*/ 4760625 w 4760625"/>
              <a:gd name="connsiteY2" fmla="*/ 2692809 h 2692809"/>
              <a:gd name="connsiteX3" fmla="*/ 0 w 4760625"/>
              <a:gd name="connsiteY3" fmla="*/ 2692809 h 2692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60625" h="2692809">
                <a:moveTo>
                  <a:pt x="0" y="0"/>
                </a:moveTo>
                <a:lnTo>
                  <a:pt x="4760625" y="0"/>
                </a:lnTo>
                <a:lnTo>
                  <a:pt x="4760625" y="2692809"/>
                </a:lnTo>
                <a:lnTo>
                  <a:pt x="0" y="269280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191470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860476F-98C2-47E1-BBCB-99D9782B780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90207" y="2493664"/>
            <a:ext cx="3487705" cy="4390840"/>
          </a:xfrm>
          <a:custGeom>
            <a:avLst/>
            <a:gdLst>
              <a:gd name="connsiteX0" fmla="*/ 0 w 3487705"/>
              <a:gd name="connsiteY0" fmla="*/ 0 h 4390840"/>
              <a:gd name="connsiteX1" fmla="*/ 3487705 w 3487705"/>
              <a:gd name="connsiteY1" fmla="*/ 0 h 4390840"/>
              <a:gd name="connsiteX2" fmla="*/ 3487705 w 3487705"/>
              <a:gd name="connsiteY2" fmla="*/ 4390840 h 4390840"/>
              <a:gd name="connsiteX3" fmla="*/ 0 w 3487705"/>
              <a:gd name="connsiteY3" fmla="*/ 4390840 h 4390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87705" h="4390840">
                <a:moveTo>
                  <a:pt x="0" y="0"/>
                </a:moveTo>
                <a:lnTo>
                  <a:pt x="3487705" y="0"/>
                </a:lnTo>
                <a:lnTo>
                  <a:pt x="3487705" y="4390840"/>
                </a:lnTo>
                <a:lnTo>
                  <a:pt x="0" y="439084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8971901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B329DAD-2E10-48C9-9787-58719B5BBE2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55165" y="1424609"/>
            <a:ext cx="3417533" cy="5433391"/>
          </a:xfrm>
          <a:custGeom>
            <a:avLst/>
            <a:gdLst>
              <a:gd name="connsiteX0" fmla="*/ 0 w 3417533"/>
              <a:gd name="connsiteY0" fmla="*/ 0 h 5433391"/>
              <a:gd name="connsiteX1" fmla="*/ 3417533 w 3417533"/>
              <a:gd name="connsiteY1" fmla="*/ 0 h 5433391"/>
              <a:gd name="connsiteX2" fmla="*/ 3417533 w 3417533"/>
              <a:gd name="connsiteY2" fmla="*/ 5433391 h 5433391"/>
              <a:gd name="connsiteX3" fmla="*/ 0 w 3417533"/>
              <a:gd name="connsiteY3" fmla="*/ 5433391 h 5433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17533" h="5433391">
                <a:moveTo>
                  <a:pt x="0" y="0"/>
                </a:moveTo>
                <a:lnTo>
                  <a:pt x="3417533" y="0"/>
                </a:lnTo>
                <a:lnTo>
                  <a:pt x="3417533" y="5433391"/>
                </a:lnTo>
                <a:lnTo>
                  <a:pt x="0" y="543339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0209755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A60523C-4B50-4545-B4CC-4A0486A8D5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33520" y="2298213"/>
            <a:ext cx="3023390" cy="3654602"/>
          </a:xfrm>
          <a:custGeom>
            <a:avLst/>
            <a:gdLst>
              <a:gd name="connsiteX0" fmla="*/ 0 w 3023390"/>
              <a:gd name="connsiteY0" fmla="*/ 0 h 3654602"/>
              <a:gd name="connsiteX1" fmla="*/ 3023390 w 3023390"/>
              <a:gd name="connsiteY1" fmla="*/ 0 h 3654602"/>
              <a:gd name="connsiteX2" fmla="*/ 3023390 w 3023390"/>
              <a:gd name="connsiteY2" fmla="*/ 3654602 h 3654602"/>
              <a:gd name="connsiteX3" fmla="*/ 0 w 3023390"/>
              <a:gd name="connsiteY3" fmla="*/ 3654602 h 3654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390" h="3654602">
                <a:moveTo>
                  <a:pt x="0" y="0"/>
                </a:moveTo>
                <a:lnTo>
                  <a:pt x="3023390" y="0"/>
                </a:lnTo>
                <a:lnTo>
                  <a:pt x="3023390" y="3654602"/>
                </a:lnTo>
                <a:lnTo>
                  <a:pt x="0" y="365460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0020292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ADA3A87-BB0C-4CC5-AAFF-E88354C763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14401" y="1624658"/>
            <a:ext cx="5738191" cy="3611880"/>
          </a:xfrm>
          <a:custGeom>
            <a:avLst/>
            <a:gdLst>
              <a:gd name="connsiteX0" fmla="*/ 0 w 5738191"/>
              <a:gd name="connsiteY0" fmla="*/ 0 h 3611880"/>
              <a:gd name="connsiteX1" fmla="*/ 5738191 w 5738191"/>
              <a:gd name="connsiteY1" fmla="*/ 0 h 3611880"/>
              <a:gd name="connsiteX2" fmla="*/ 5738191 w 5738191"/>
              <a:gd name="connsiteY2" fmla="*/ 3611880 h 3611880"/>
              <a:gd name="connsiteX3" fmla="*/ 0 w 5738191"/>
              <a:gd name="connsiteY3" fmla="*/ 3611880 h 361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38191" h="3611880">
                <a:moveTo>
                  <a:pt x="0" y="0"/>
                </a:moveTo>
                <a:lnTo>
                  <a:pt x="5738191" y="0"/>
                </a:lnTo>
                <a:lnTo>
                  <a:pt x="5738191" y="3611880"/>
                </a:lnTo>
                <a:lnTo>
                  <a:pt x="0" y="361188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1950670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FEBF1AA-5511-4664-AC94-8FF51B1C5EA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0473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97679A3-5B51-467E-AD2D-537F0F6CB8C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28522" y="1494181"/>
            <a:ext cx="2418520" cy="3869635"/>
          </a:xfrm>
          <a:custGeom>
            <a:avLst/>
            <a:gdLst>
              <a:gd name="connsiteX0" fmla="*/ 0 w 2418520"/>
              <a:gd name="connsiteY0" fmla="*/ 0 h 3869635"/>
              <a:gd name="connsiteX1" fmla="*/ 2418520 w 2418520"/>
              <a:gd name="connsiteY1" fmla="*/ 0 h 3869635"/>
              <a:gd name="connsiteX2" fmla="*/ 2418520 w 2418520"/>
              <a:gd name="connsiteY2" fmla="*/ 3869635 h 3869635"/>
              <a:gd name="connsiteX3" fmla="*/ 0 w 2418520"/>
              <a:gd name="connsiteY3" fmla="*/ 3869635 h 386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8520" h="3869635">
                <a:moveTo>
                  <a:pt x="0" y="0"/>
                </a:moveTo>
                <a:lnTo>
                  <a:pt x="2418520" y="0"/>
                </a:lnTo>
                <a:lnTo>
                  <a:pt x="2418520" y="3869635"/>
                </a:lnTo>
                <a:lnTo>
                  <a:pt x="0" y="386963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8A4AD5C-8E7D-437A-8129-5B2E958A54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872332" y="1494182"/>
            <a:ext cx="2418520" cy="3869635"/>
          </a:xfrm>
          <a:custGeom>
            <a:avLst/>
            <a:gdLst>
              <a:gd name="connsiteX0" fmla="*/ 0 w 2418520"/>
              <a:gd name="connsiteY0" fmla="*/ 0 h 3869635"/>
              <a:gd name="connsiteX1" fmla="*/ 2418520 w 2418520"/>
              <a:gd name="connsiteY1" fmla="*/ 0 h 3869635"/>
              <a:gd name="connsiteX2" fmla="*/ 2418520 w 2418520"/>
              <a:gd name="connsiteY2" fmla="*/ 3869635 h 3869635"/>
              <a:gd name="connsiteX3" fmla="*/ 0 w 2418520"/>
              <a:gd name="connsiteY3" fmla="*/ 3869635 h 386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8520" h="3869635">
                <a:moveTo>
                  <a:pt x="0" y="0"/>
                </a:moveTo>
                <a:lnTo>
                  <a:pt x="2418520" y="0"/>
                </a:lnTo>
                <a:lnTo>
                  <a:pt x="2418520" y="3869635"/>
                </a:lnTo>
                <a:lnTo>
                  <a:pt x="0" y="386963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4662653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BD984C8-37D2-4E7E-B4FF-067E7DA409F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586988" y="1437893"/>
            <a:ext cx="1828800" cy="1828800"/>
          </a:xfrm>
          <a:custGeom>
            <a:avLst/>
            <a:gdLst>
              <a:gd name="connsiteX0" fmla="*/ 914400 w 1828800"/>
              <a:gd name="connsiteY0" fmla="*/ 0 h 1828800"/>
              <a:gd name="connsiteX1" fmla="*/ 1828800 w 1828800"/>
              <a:gd name="connsiteY1" fmla="*/ 914400 h 1828800"/>
              <a:gd name="connsiteX2" fmla="*/ 914400 w 1828800"/>
              <a:gd name="connsiteY2" fmla="*/ 1828800 h 1828800"/>
              <a:gd name="connsiteX3" fmla="*/ 0 w 1828800"/>
              <a:gd name="connsiteY3" fmla="*/ 914400 h 1828800"/>
              <a:gd name="connsiteX4" fmla="*/ 914400 w 1828800"/>
              <a:gd name="connsiteY4" fmla="*/ 0 h 182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8800" h="1828800">
                <a:moveTo>
                  <a:pt x="914400" y="0"/>
                </a:moveTo>
                <a:cubicBezTo>
                  <a:pt x="1419409" y="0"/>
                  <a:pt x="1828800" y="409391"/>
                  <a:pt x="1828800" y="914400"/>
                </a:cubicBezTo>
                <a:cubicBezTo>
                  <a:pt x="1828800" y="1419409"/>
                  <a:pt x="1419409" y="1828800"/>
                  <a:pt x="914400" y="1828800"/>
                </a:cubicBezTo>
                <a:cubicBezTo>
                  <a:pt x="409391" y="1828800"/>
                  <a:pt x="0" y="1419409"/>
                  <a:pt x="0" y="914400"/>
                </a:cubicBezTo>
                <a:cubicBezTo>
                  <a:pt x="0" y="409391"/>
                  <a:pt x="409391" y="0"/>
                  <a:pt x="91440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6077975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54E79E4-BFCC-4EC8-A7F9-B205F29F9D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625009"/>
          </a:xfrm>
          <a:custGeom>
            <a:avLst/>
            <a:gdLst>
              <a:gd name="connsiteX0" fmla="*/ 0 w 12192000"/>
              <a:gd name="connsiteY0" fmla="*/ 0 h 4625009"/>
              <a:gd name="connsiteX1" fmla="*/ 12192000 w 12192000"/>
              <a:gd name="connsiteY1" fmla="*/ 0 h 4625009"/>
              <a:gd name="connsiteX2" fmla="*/ 12192000 w 12192000"/>
              <a:gd name="connsiteY2" fmla="*/ 4625009 h 4625009"/>
              <a:gd name="connsiteX3" fmla="*/ 0 w 12192000"/>
              <a:gd name="connsiteY3" fmla="*/ 4625009 h 4625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4625009">
                <a:moveTo>
                  <a:pt x="0" y="0"/>
                </a:moveTo>
                <a:lnTo>
                  <a:pt x="12192000" y="0"/>
                </a:lnTo>
                <a:lnTo>
                  <a:pt x="12192000" y="4625009"/>
                </a:lnTo>
                <a:lnTo>
                  <a:pt x="0" y="462500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1106188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32831D4-7375-4241-8C71-710C7955DF0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5155096" cy="5470359"/>
          </a:xfrm>
          <a:custGeom>
            <a:avLst/>
            <a:gdLst>
              <a:gd name="connsiteX0" fmla="*/ 0 w 5155096"/>
              <a:gd name="connsiteY0" fmla="*/ 0 h 5470359"/>
              <a:gd name="connsiteX1" fmla="*/ 5155096 w 5155096"/>
              <a:gd name="connsiteY1" fmla="*/ 0 h 5470359"/>
              <a:gd name="connsiteX2" fmla="*/ 5155096 w 5155096"/>
              <a:gd name="connsiteY2" fmla="*/ 5470359 h 5470359"/>
              <a:gd name="connsiteX3" fmla="*/ 0 w 5155096"/>
              <a:gd name="connsiteY3" fmla="*/ 5470359 h 5470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5096" h="5470359">
                <a:moveTo>
                  <a:pt x="0" y="0"/>
                </a:moveTo>
                <a:lnTo>
                  <a:pt x="5155096" y="0"/>
                </a:lnTo>
                <a:lnTo>
                  <a:pt x="5155096" y="5470359"/>
                </a:lnTo>
                <a:lnTo>
                  <a:pt x="0" y="547035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12500340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0F3EDE2-2502-4D46-A46B-C6110E96DB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22884" y="3803375"/>
            <a:ext cx="6946231" cy="3054625"/>
          </a:xfrm>
          <a:custGeom>
            <a:avLst/>
            <a:gdLst>
              <a:gd name="connsiteX0" fmla="*/ 0 w 6946231"/>
              <a:gd name="connsiteY0" fmla="*/ 0 h 3054625"/>
              <a:gd name="connsiteX1" fmla="*/ 6946231 w 6946231"/>
              <a:gd name="connsiteY1" fmla="*/ 0 h 3054625"/>
              <a:gd name="connsiteX2" fmla="*/ 6946231 w 6946231"/>
              <a:gd name="connsiteY2" fmla="*/ 3054625 h 3054625"/>
              <a:gd name="connsiteX3" fmla="*/ 0 w 6946231"/>
              <a:gd name="connsiteY3" fmla="*/ 3054625 h 305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46231" h="3054625">
                <a:moveTo>
                  <a:pt x="0" y="0"/>
                </a:moveTo>
                <a:lnTo>
                  <a:pt x="6946231" y="0"/>
                </a:lnTo>
                <a:lnTo>
                  <a:pt x="6946231" y="3054625"/>
                </a:lnTo>
                <a:lnTo>
                  <a:pt x="0" y="305462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6879328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EA43342-971C-413F-8655-E7C73FBFF3F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3899" y="2943968"/>
            <a:ext cx="10744200" cy="3152033"/>
          </a:xfrm>
          <a:custGeom>
            <a:avLst/>
            <a:gdLst>
              <a:gd name="connsiteX0" fmla="*/ 0 w 10744200"/>
              <a:gd name="connsiteY0" fmla="*/ 0 h 3152033"/>
              <a:gd name="connsiteX1" fmla="*/ 10744200 w 10744200"/>
              <a:gd name="connsiteY1" fmla="*/ 0 h 3152033"/>
              <a:gd name="connsiteX2" fmla="*/ 10744200 w 10744200"/>
              <a:gd name="connsiteY2" fmla="*/ 3152033 h 3152033"/>
              <a:gd name="connsiteX3" fmla="*/ 0 w 10744200"/>
              <a:gd name="connsiteY3" fmla="*/ 3152033 h 3152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44200" h="3152033">
                <a:moveTo>
                  <a:pt x="0" y="0"/>
                </a:moveTo>
                <a:lnTo>
                  <a:pt x="10744200" y="0"/>
                </a:lnTo>
                <a:lnTo>
                  <a:pt x="10744200" y="3152033"/>
                </a:lnTo>
                <a:lnTo>
                  <a:pt x="0" y="315203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4130799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A4E322-0143-4019-8C7F-B684A438248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13570" y="2299063"/>
            <a:ext cx="2046513" cy="3796936"/>
          </a:xfrm>
          <a:custGeom>
            <a:avLst/>
            <a:gdLst>
              <a:gd name="connsiteX0" fmla="*/ 0 w 2046513"/>
              <a:gd name="connsiteY0" fmla="*/ 0 h 3796936"/>
              <a:gd name="connsiteX1" fmla="*/ 2046513 w 2046513"/>
              <a:gd name="connsiteY1" fmla="*/ 0 h 3796936"/>
              <a:gd name="connsiteX2" fmla="*/ 2046513 w 2046513"/>
              <a:gd name="connsiteY2" fmla="*/ 3796936 h 3796936"/>
              <a:gd name="connsiteX3" fmla="*/ 0 w 2046513"/>
              <a:gd name="connsiteY3" fmla="*/ 3796936 h 3796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6513" h="3796936">
                <a:moveTo>
                  <a:pt x="0" y="0"/>
                </a:moveTo>
                <a:lnTo>
                  <a:pt x="2046513" y="0"/>
                </a:lnTo>
                <a:lnTo>
                  <a:pt x="2046513" y="3796936"/>
                </a:lnTo>
                <a:lnTo>
                  <a:pt x="0" y="379693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F674F87-2626-4993-B17F-B528E6C8A3E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31919" y="2299062"/>
            <a:ext cx="2046513" cy="3796936"/>
          </a:xfrm>
          <a:custGeom>
            <a:avLst/>
            <a:gdLst>
              <a:gd name="connsiteX0" fmla="*/ 0 w 2046513"/>
              <a:gd name="connsiteY0" fmla="*/ 0 h 3796936"/>
              <a:gd name="connsiteX1" fmla="*/ 2046513 w 2046513"/>
              <a:gd name="connsiteY1" fmla="*/ 0 h 3796936"/>
              <a:gd name="connsiteX2" fmla="*/ 2046513 w 2046513"/>
              <a:gd name="connsiteY2" fmla="*/ 3796936 h 3796936"/>
              <a:gd name="connsiteX3" fmla="*/ 0 w 2046513"/>
              <a:gd name="connsiteY3" fmla="*/ 3796936 h 3796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6513" h="3796936">
                <a:moveTo>
                  <a:pt x="0" y="0"/>
                </a:moveTo>
                <a:lnTo>
                  <a:pt x="2046513" y="0"/>
                </a:lnTo>
                <a:lnTo>
                  <a:pt x="2046513" y="3796936"/>
                </a:lnTo>
                <a:lnTo>
                  <a:pt x="0" y="379693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5788789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A1B13A0-8F8F-4383-859A-97EFFCFB8FB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763058" y="2589091"/>
            <a:ext cx="1371600" cy="1371600"/>
          </a:xfrm>
          <a:custGeom>
            <a:avLst/>
            <a:gdLst>
              <a:gd name="connsiteX0" fmla="*/ 0 w 1371600"/>
              <a:gd name="connsiteY0" fmla="*/ 0 h 1371600"/>
              <a:gd name="connsiteX1" fmla="*/ 1371600 w 1371600"/>
              <a:gd name="connsiteY1" fmla="*/ 0 h 1371600"/>
              <a:gd name="connsiteX2" fmla="*/ 1371600 w 1371600"/>
              <a:gd name="connsiteY2" fmla="*/ 1371600 h 1371600"/>
              <a:gd name="connsiteX3" fmla="*/ 0 w 1371600"/>
              <a:gd name="connsiteY3" fmla="*/ 137160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1600" h="1371600">
                <a:moveTo>
                  <a:pt x="0" y="0"/>
                </a:moveTo>
                <a:lnTo>
                  <a:pt x="1371600" y="0"/>
                </a:lnTo>
                <a:lnTo>
                  <a:pt x="1371600" y="1371600"/>
                </a:lnTo>
                <a:lnTo>
                  <a:pt x="0" y="13716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EBF05FBF-59B9-46C7-9F5E-14A79133128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759777" y="4743937"/>
            <a:ext cx="1371600" cy="1371600"/>
          </a:xfrm>
          <a:custGeom>
            <a:avLst/>
            <a:gdLst>
              <a:gd name="connsiteX0" fmla="*/ 0 w 1371600"/>
              <a:gd name="connsiteY0" fmla="*/ 0 h 1371600"/>
              <a:gd name="connsiteX1" fmla="*/ 1371600 w 1371600"/>
              <a:gd name="connsiteY1" fmla="*/ 0 h 1371600"/>
              <a:gd name="connsiteX2" fmla="*/ 1371600 w 1371600"/>
              <a:gd name="connsiteY2" fmla="*/ 1371600 h 1371600"/>
              <a:gd name="connsiteX3" fmla="*/ 0 w 1371600"/>
              <a:gd name="connsiteY3" fmla="*/ 137160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1600" h="1371600">
                <a:moveTo>
                  <a:pt x="0" y="0"/>
                </a:moveTo>
                <a:lnTo>
                  <a:pt x="1371600" y="0"/>
                </a:lnTo>
                <a:lnTo>
                  <a:pt x="1371600" y="1371600"/>
                </a:lnTo>
                <a:lnTo>
                  <a:pt x="0" y="13716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B33E575-F73C-4A91-BEA1-86DA463005F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164208" y="4743937"/>
            <a:ext cx="1371600" cy="1371600"/>
          </a:xfrm>
          <a:custGeom>
            <a:avLst/>
            <a:gdLst>
              <a:gd name="connsiteX0" fmla="*/ 0 w 1371600"/>
              <a:gd name="connsiteY0" fmla="*/ 0 h 1371600"/>
              <a:gd name="connsiteX1" fmla="*/ 1371600 w 1371600"/>
              <a:gd name="connsiteY1" fmla="*/ 0 h 1371600"/>
              <a:gd name="connsiteX2" fmla="*/ 1371600 w 1371600"/>
              <a:gd name="connsiteY2" fmla="*/ 1371600 h 1371600"/>
              <a:gd name="connsiteX3" fmla="*/ 0 w 1371600"/>
              <a:gd name="connsiteY3" fmla="*/ 137160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1600" h="1371600">
                <a:moveTo>
                  <a:pt x="0" y="0"/>
                </a:moveTo>
                <a:lnTo>
                  <a:pt x="1371600" y="0"/>
                </a:lnTo>
                <a:lnTo>
                  <a:pt x="1371600" y="1371600"/>
                </a:lnTo>
                <a:lnTo>
                  <a:pt x="0" y="13716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B275239-2C3C-4FBA-A739-9BEE59898FD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164208" y="2589091"/>
            <a:ext cx="1371600" cy="1371600"/>
          </a:xfrm>
          <a:custGeom>
            <a:avLst/>
            <a:gdLst>
              <a:gd name="connsiteX0" fmla="*/ 0 w 1371600"/>
              <a:gd name="connsiteY0" fmla="*/ 0 h 1371600"/>
              <a:gd name="connsiteX1" fmla="*/ 1371600 w 1371600"/>
              <a:gd name="connsiteY1" fmla="*/ 0 h 1371600"/>
              <a:gd name="connsiteX2" fmla="*/ 1371600 w 1371600"/>
              <a:gd name="connsiteY2" fmla="*/ 1371600 h 1371600"/>
              <a:gd name="connsiteX3" fmla="*/ 0 w 1371600"/>
              <a:gd name="connsiteY3" fmla="*/ 137160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1600" h="1371600">
                <a:moveTo>
                  <a:pt x="0" y="0"/>
                </a:moveTo>
                <a:lnTo>
                  <a:pt x="1371600" y="0"/>
                </a:lnTo>
                <a:lnTo>
                  <a:pt x="1371600" y="1371600"/>
                </a:lnTo>
                <a:lnTo>
                  <a:pt x="0" y="13716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6712504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F2472F3-D799-4353-8649-2EE7BAF023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64696" y="768536"/>
            <a:ext cx="2562460" cy="1674901"/>
          </a:xfrm>
          <a:custGeom>
            <a:avLst/>
            <a:gdLst>
              <a:gd name="connsiteX0" fmla="*/ 0 w 2562460"/>
              <a:gd name="connsiteY0" fmla="*/ 0 h 1674901"/>
              <a:gd name="connsiteX1" fmla="*/ 2562460 w 2562460"/>
              <a:gd name="connsiteY1" fmla="*/ 0 h 1674901"/>
              <a:gd name="connsiteX2" fmla="*/ 2562460 w 2562460"/>
              <a:gd name="connsiteY2" fmla="*/ 1674901 h 1674901"/>
              <a:gd name="connsiteX3" fmla="*/ 0 w 2562460"/>
              <a:gd name="connsiteY3" fmla="*/ 1674901 h 1674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2460" h="1674901">
                <a:moveTo>
                  <a:pt x="0" y="0"/>
                </a:moveTo>
                <a:lnTo>
                  <a:pt x="2562460" y="0"/>
                </a:lnTo>
                <a:lnTo>
                  <a:pt x="2562460" y="1674901"/>
                </a:lnTo>
                <a:lnTo>
                  <a:pt x="0" y="167490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B4DA8CC-9DA0-4A35-A0D9-9DA036AE26D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64696" y="2603065"/>
            <a:ext cx="2562460" cy="3486399"/>
          </a:xfrm>
          <a:custGeom>
            <a:avLst/>
            <a:gdLst>
              <a:gd name="connsiteX0" fmla="*/ 0 w 2562460"/>
              <a:gd name="connsiteY0" fmla="*/ 0 h 3486399"/>
              <a:gd name="connsiteX1" fmla="*/ 2562460 w 2562460"/>
              <a:gd name="connsiteY1" fmla="*/ 0 h 3486399"/>
              <a:gd name="connsiteX2" fmla="*/ 2562460 w 2562460"/>
              <a:gd name="connsiteY2" fmla="*/ 3486399 h 3486399"/>
              <a:gd name="connsiteX3" fmla="*/ 0 w 2562460"/>
              <a:gd name="connsiteY3" fmla="*/ 3486399 h 3486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2460" h="3486399">
                <a:moveTo>
                  <a:pt x="0" y="0"/>
                </a:moveTo>
                <a:lnTo>
                  <a:pt x="2562460" y="0"/>
                </a:lnTo>
                <a:lnTo>
                  <a:pt x="2562460" y="3486399"/>
                </a:lnTo>
                <a:lnTo>
                  <a:pt x="0" y="348639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CECE41A-C594-4897-83CE-286D82AF834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486784" y="768536"/>
            <a:ext cx="3705216" cy="5320928"/>
          </a:xfrm>
          <a:custGeom>
            <a:avLst/>
            <a:gdLst>
              <a:gd name="connsiteX0" fmla="*/ 0 w 3705216"/>
              <a:gd name="connsiteY0" fmla="*/ 0 h 5320928"/>
              <a:gd name="connsiteX1" fmla="*/ 3705216 w 3705216"/>
              <a:gd name="connsiteY1" fmla="*/ 0 h 5320928"/>
              <a:gd name="connsiteX2" fmla="*/ 3705216 w 3705216"/>
              <a:gd name="connsiteY2" fmla="*/ 5320928 h 5320928"/>
              <a:gd name="connsiteX3" fmla="*/ 0 w 3705216"/>
              <a:gd name="connsiteY3" fmla="*/ 5320928 h 5320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05216" h="5320928">
                <a:moveTo>
                  <a:pt x="0" y="0"/>
                </a:moveTo>
                <a:lnTo>
                  <a:pt x="3705216" y="0"/>
                </a:lnTo>
                <a:lnTo>
                  <a:pt x="3705216" y="5320928"/>
                </a:lnTo>
                <a:lnTo>
                  <a:pt x="0" y="532092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1057477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3F2D3D7-DCD0-4FBA-9B01-DC955A90E28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061949" y="1375580"/>
            <a:ext cx="3307876" cy="4106839"/>
          </a:xfrm>
          <a:custGeom>
            <a:avLst/>
            <a:gdLst>
              <a:gd name="connsiteX0" fmla="*/ 0 w 3307876"/>
              <a:gd name="connsiteY0" fmla="*/ 0 h 4106839"/>
              <a:gd name="connsiteX1" fmla="*/ 3307876 w 3307876"/>
              <a:gd name="connsiteY1" fmla="*/ 0 h 4106839"/>
              <a:gd name="connsiteX2" fmla="*/ 3307876 w 3307876"/>
              <a:gd name="connsiteY2" fmla="*/ 4106839 h 4106839"/>
              <a:gd name="connsiteX3" fmla="*/ 0 w 3307876"/>
              <a:gd name="connsiteY3" fmla="*/ 4106839 h 4106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07876" h="4106839">
                <a:moveTo>
                  <a:pt x="0" y="0"/>
                </a:moveTo>
                <a:lnTo>
                  <a:pt x="3307876" y="0"/>
                </a:lnTo>
                <a:lnTo>
                  <a:pt x="3307876" y="4106839"/>
                </a:lnTo>
                <a:lnTo>
                  <a:pt x="0" y="410683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7787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3C1E0E71-5B85-406F-BE23-4D2270C4D18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 bwMode="auto">
          <a:xfrm>
            <a:off x="723900" y="762000"/>
            <a:ext cx="10744200" cy="53340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square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942657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ED75B11-0F58-40F5-B829-23C7898A8E3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23900" y="2552700"/>
            <a:ext cx="10744200" cy="2894511"/>
          </a:xfrm>
          <a:custGeom>
            <a:avLst/>
            <a:gdLst>
              <a:gd name="connsiteX0" fmla="*/ 0 w 10744200"/>
              <a:gd name="connsiteY0" fmla="*/ 0 h 2894511"/>
              <a:gd name="connsiteX1" fmla="*/ 10744200 w 10744200"/>
              <a:gd name="connsiteY1" fmla="*/ 0 h 2894511"/>
              <a:gd name="connsiteX2" fmla="*/ 10744200 w 10744200"/>
              <a:gd name="connsiteY2" fmla="*/ 2894511 h 2894511"/>
              <a:gd name="connsiteX3" fmla="*/ 0 w 10744200"/>
              <a:gd name="connsiteY3" fmla="*/ 2894511 h 2894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44200" h="2894511">
                <a:moveTo>
                  <a:pt x="0" y="0"/>
                </a:moveTo>
                <a:lnTo>
                  <a:pt x="10744200" y="0"/>
                </a:lnTo>
                <a:lnTo>
                  <a:pt x="10744200" y="2894511"/>
                </a:lnTo>
                <a:lnTo>
                  <a:pt x="0" y="289451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3649027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C96B0BB-3A48-42F7-AB83-03DFAF9F6C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762000"/>
            <a:ext cx="5849256" cy="5333999"/>
          </a:xfrm>
          <a:custGeom>
            <a:avLst/>
            <a:gdLst>
              <a:gd name="connsiteX0" fmla="*/ 0 w 5849256"/>
              <a:gd name="connsiteY0" fmla="*/ 0 h 5333999"/>
              <a:gd name="connsiteX1" fmla="*/ 5849256 w 5849256"/>
              <a:gd name="connsiteY1" fmla="*/ 0 h 5333999"/>
              <a:gd name="connsiteX2" fmla="*/ 5849256 w 5849256"/>
              <a:gd name="connsiteY2" fmla="*/ 5333999 h 5333999"/>
              <a:gd name="connsiteX3" fmla="*/ 0 w 5849256"/>
              <a:gd name="connsiteY3" fmla="*/ 5333999 h 533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49256" h="5333999">
                <a:moveTo>
                  <a:pt x="0" y="0"/>
                </a:moveTo>
                <a:lnTo>
                  <a:pt x="5849256" y="0"/>
                </a:lnTo>
                <a:lnTo>
                  <a:pt x="5849256" y="5333999"/>
                </a:lnTo>
                <a:lnTo>
                  <a:pt x="0" y="533399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F7FE502-2592-4659-BC7E-FD1E1471E9E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42744" y="761999"/>
            <a:ext cx="5849256" cy="5333999"/>
          </a:xfrm>
          <a:custGeom>
            <a:avLst/>
            <a:gdLst>
              <a:gd name="connsiteX0" fmla="*/ 0 w 5849256"/>
              <a:gd name="connsiteY0" fmla="*/ 0 h 5333999"/>
              <a:gd name="connsiteX1" fmla="*/ 5849256 w 5849256"/>
              <a:gd name="connsiteY1" fmla="*/ 0 h 5333999"/>
              <a:gd name="connsiteX2" fmla="*/ 5849256 w 5849256"/>
              <a:gd name="connsiteY2" fmla="*/ 5333999 h 5333999"/>
              <a:gd name="connsiteX3" fmla="*/ 0 w 5849256"/>
              <a:gd name="connsiteY3" fmla="*/ 5333999 h 533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49256" h="5333999">
                <a:moveTo>
                  <a:pt x="0" y="0"/>
                </a:moveTo>
                <a:lnTo>
                  <a:pt x="5849256" y="0"/>
                </a:lnTo>
                <a:lnTo>
                  <a:pt x="5849256" y="5333999"/>
                </a:lnTo>
                <a:lnTo>
                  <a:pt x="0" y="533399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705367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5D615512-87BF-4489-94E7-1D77F81AE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 bwMode="auto">
          <a:xfrm>
            <a:off x="373062" y="380999"/>
            <a:ext cx="11445875" cy="6096000"/>
          </a:xfrm>
          <a:custGeom>
            <a:avLst/>
            <a:gdLst>
              <a:gd name="connsiteX0" fmla="*/ 0 w 11445875"/>
              <a:gd name="connsiteY0" fmla="*/ 0 h 6096000"/>
              <a:gd name="connsiteX1" fmla="*/ 11445875 w 11445875"/>
              <a:gd name="connsiteY1" fmla="*/ 0 h 6096000"/>
              <a:gd name="connsiteX2" fmla="*/ 11445875 w 11445875"/>
              <a:gd name="connsiteY2" fmla="*/ 6096000 h 6096000"/>
              <a:gd name="connsiteX3" fmla="*/ 0 w 11445875"/>
              <a:gd name="connsiteY3" fmla="*/ 6096000 h 60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45875" h="6096000">
                <a:moveTo>
                  <a:pt x="0" y="0"/>
                </a:moveTo>
                <a:lnTo>
                  <a:pt x="11445875" y="0"/>
                </a:lnTo>
                <a:lnTo>
                  <a:pt x="11445875" y="6096000"/>
                </a:lnTo>
                <a:lnTo>
                  <a:pt x="0" y="60960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square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346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5E886AA-7533-444F-A04B-31EB6ECEE18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792501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79C00A1-6B71-4EB4-AE22-F006FDAFB10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65523" y="2973286"/>
            <a:ext cx="1920240" cy="3364521"/>
          </a:xfrm>
          <a:custGeom>
            <a:avLst/>
            <a:gdLst>
              <a:gd name="connsiteX0" fmla="*/ 0 w 1920240"/>
              <a:gd name="connsiteY0" fmla="*/ 0 h 3364521"/>
              <a:gd name="connsiteX1" fmla="*/ 1920240 w 1920240"/>
              <a:gd name="connsiteY1" fmla="*/ 0 h 3364521"/>
              <a:gd name="connsiteX2" fmla="*/ 1920240 w 1920240"/>
              <a:gd name="connsiteY2" fmla="*/ 3364521 h 3364521"/>
              <a:gd name="connsiteX3" fmla="*/ 0 w 1920240"/>
              <a:gd name="connsiteY3" fmla="*/ 3364521 h 336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20240" h="3364521">
                <a:moveTo>
                  <a:pt x="0" y="0"/>
                </a:moveTo>
                <a:lnTo>
                  <a:pt x="1920240" y="0"/>
                </a:lnTo>
                <a:lnTo>
                  <a:pt x="1920240" y="3364521"/>
                </a:lnTo>
                <a:lnTo>
                  <a:pt x="0" y="336452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E05FF08-9739-4CF9-A662-CA022C8D09E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32591" y="2973286"/>
            <a:ext cx="1920240" cy="3364521"/>
          </a:xfrm>
          <a:custGeom>
            <a:avLst/>
            <a:gdLst>
              <a:gd name="connsiteX0" fmla="*/ 0 w 1920240"/>
              <a:gd name="connsiteY0" fmla="*/ 0 h 3364521"/>
              <a:gd name="connsiteX1" fmla="*/ 1920240 w 1920240"/>
              <a:gd name="connsiteY1" fmla="*/ 0 h 3364521"/>
              <a:gd name="connsiteX2" fmla="*/ 1920240 w 1920240"/>
              <a:gd name="connsiteY2" fmla="*/ 3364521 h 3364521"/>
              <a:gd name="connsiteX3" fmla="*/ 0 w 1920240"/>
              <a:gd name="connsiteY3" fmla="*/ 3364521 h 336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20240" h="3364521">
                <a:moveTo>
                  <a:pt x="0" y="0"/>
                </a:moveTo>
                <a:lnTo>
                  <a:pt x="1920240" y="0"/>
                </a:lnTo>
                <a:lnTo>
                  <a:pt x="1920240" y="3364521"/>
                </a:lnTo>
                <a:lnTo>
                  <a:pt x="0" y="336452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229590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F130E50A-795C-4DAB-8884-AA625E778B9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 bwMode="auto">
          <a:xfrm>
            <a:off x="4250800" y="3522979"/>
            <a:ext cx="3651884" cy="4035048"/>
          </a:xfrm>
          <a:custGeom>
            <a:avLst/>
            <a:gdLst>
              <a:gd name="connsiteX0" fmla="*/ 0 w 3651884"/>
              <a:gd name="connsiteY0" fmla="*/ 0 h 4035048"/>
              <a:gd name="connsiteX1" fmla="*/ 3651884 w 3651884"/>
              <a:gd name="connsiteY1" fmla="*/ 0 h 4035048"/>
              <a:gd name="connsiteX2" fmla="*/ 3651884 w 3651884"/>
              <a:gd name="connsiteY2" fmla="*/ 4035048 h 4035048"/>
              <a:gd name="connsiteX3" fmla="*/ 0 w 3651884"/>
              <a:gd name="connsiteY3" fmla="*/ 4035048 h 4035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51884" h="4035048">
                <a:moveTo>
                  <a:pt x="0" y="0"/>
                </a:moveTo>
                <a:lnTo>
                  <a:pt x="3651884" y="0"/>
                </a:lnTo>
                <a:lnTo>
                  <a:pt x="3651884" y="4035048"/>
                </a:lnTo>
                <a:lnTo>
                  <a:pt x="0" y="4035048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FAA26D3D-D897-4be2-8F04-BA451C77F1D7}"/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square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3818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EA60250-D4CC-4852-BEAE-156CB6DB7D2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58663" y="2276219"/>
            <a:ext cx="1869362" cy="2300848"/>
          </a:xfrm>
          <a:custGeom>
            <a:avLst/>
            <a:gdLst>
              <a:gd name="connsiteX0" fmla="*/ 0 w 1869362"/>
              <a:gd name="connsiteY0" fmla="*/ 0 h 2300848"/>
              <a:gd name="connsiteX1" fmla="*/ 1869362 w 1869362"/>
              <a:gd name="connsiteY1" fmla="*/ 0 h 2300848"/>
              <a:gd name="connsiteX2" fmla="*/ 1869362 w 1869362"/>
              <a:gd name="connsiteY2" fmla="*/ 2300848 h 2300848"/>
              <a:gd name="connsiteX3" fmla="*/ 0 w 1869362"/>
              <a:gd name="connsiteY3" fmla="*/ 2300848 h 23008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69362" h="2300848">
                <a:moveTo>
                  <a:pt x="0" y="0"/>
                </a:moveTo>
                <a:lnTo>
                  <a:pt x="1869362" y="0"/>
                </a:lnTo>
                <a:lnTo>
                  <a:pt x="1869362" y="2300848"/>
                </a:lnTo>
                <a:lnTo>
                  <a:pt x="0" y="230084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1349849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D42FD2D-E20E-4A65-827D-419EC70A5FA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579844" y="1746148"/>
            <a:ext cx="4112404" cy="2526041"/>
          </a:xfrm>
          <a:custGeom>
            <a:avLst/>
            <a:gdLst>
              <a:gd name="connsiteX0" fmla="*/ 0 w 4112404"/>
              <a:gd name="connsiteY0" fmla="*/ 0 h 2526041"/>
              <a:gd name="connsiteX1" fmla="*/ 4112404 w 4112404"/>
              <a:gd name="connsiteY1" fmla="*/ 0 h 2526041"/>
              <a:gd name="connsiteX2" fmla="*/ 4112404 w 4112404"/>
              <a:gd name="connsiteY2" fmla="*/ 2526041 h 2526041"/>
              <a:gd name="connsiteX3" fmla="*/ 0 w 4112404"/>
              <a:gd name="connsiteY3" fmla="*/ 2526041 h 2526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12404" h="2526041">
                <a:moveTo>
                  <a:pt x="0" y="0"/>
                </a:moveTo>
                <a:lnTo>
                  <a:pt x="4112404" y="0"/>
                </a:lnTo>
                <a:lnTo>
                  <a:pt x="4112404" y="2526041"/>
                </a:lnTo>
                <a:lnTo>
                  <a:pt x="0" y="252604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542331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197" r:id="rId1"/>
    <p:sldLayoutId id="2147484227" r:id="rId2"/>
    <p:sldLayoutId id="2147484198" r:id="rId3"/>
    <p:sldLayoutId id="2147484199" r:id="rId4"/>
    <p:sldLayoutId id="2147484200" r:id="rId5"/>
    <p:sldLayoutId id="2147484201" r:id="rId6"/>
    <p:sldLayoutId id="2147484202" r:id="rId7"/>
    <p:sldLayoutId id="2147484203" r:id="rId8"/>
    <p:sldLayoutId id="2147484204" r:id="rId9"/>
    <p:sldLayoutId id="2147484205" r:id="rId10"/>
    <p:sldLayoutId id="2147484206" r:id="rId11"/>
    <p:sldLayoutId id="2147484207" r:id="rId12"/>
    <p:sldLayoutId id="2147484208" r:id="rId13"/>
    <p:sldLayoutId id="2147484209" r:id="rId14"/>
    <p:sldLayoutId id="2147484210" r:id="rId15"/>
    <p:sldLayoutId id="2147484211" r:id="rId16"/>
    <p:sldLayoutId id="2147484212" r:id="rId17"/>
    <p:sldLayoutId id="2147484213" r:id="rId18"/>
    <p:sldLayoutId id="2147484214" r:id="rId19"/>
    <p:sldLayoutId id="2147484215" r:id="rId20"/>
    <p:sldLayoutId id="2147484216" r:id="rId21"/>
    <p:sldLayoutId id="2147484217" r:id="rId22"/>
    <p:sldLayoutId id="2147484218" r:id="rId23"/>
    <p:sldLayoutId id="2147484219" r:id="rId24"/>
    <p:sldLayoutId id="2147484220" r:id="rId25"/>
    <p:sldLayoutId id="2147484221" r:id="rId26"/>
    <p:sldLayoutId id="2147484222" r:id="rId27"/>
    <p:sldLayoutId id="2147484223" r:id="rId28"/>
    <p:sldLayoutId id="2147484224" r:id="rId29"/>
    <p:sldLayoutId id="2147484225" r:id="rId30"/>
    <p:sldLayoutId id="2147484226" r:id="rId3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38388"/>
            <a:ext cx="1229836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600" b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EVALUACIÓN DEL MODELO </a:t>
            </a:r>
          </a:p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600" b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DE ATENCIÓN PRIMARIa</a:t>
            </a:r>
            <a:endParaRPr lang="en-US" altLang="en-US" sz="3600" b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83125F-0620-4E51-847A-B3CA5D71678B}"/>
              </a:ext>
            </a:extLst>
          </p:cNvPr>
          <p:cNvSpPr txBox="1"/>
          <p:nvPr/>
        </p:nvSpPr>
        <p:spPr>
          <a:xfrm>
            <a:off x="4759325" y="6189663"/>
            <a:ext cx="2997200" cy="215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spc="600" dirty="0">
                <a:solidFill>
                  <a:schemeClr val="bg1">
                    <a:lumMod val="6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www.pamplona.es</a:t>
            </a:r>
          </a:p>
        </p:txBody>
      </p:sp>
      <p:pic>
        <p:nvPicPr>
          <p:cNvPr id="4100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0" y="1046163"/>
            <a:ext cx="3533775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7963" y="3779838"/>
            <a:ext cx="70215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500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Área de Servicios sociales</a:t>
            </a:r>
          </a:p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500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Área de gobierno estratégico</a:t>
            </a:r>
            <a:endParaRPr lang="en-US" altLang="en-US" sz="2500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6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5602288"/>
            <a:ext cx="5100638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500" i="1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16 de Marzo </a:t>
            </a:r>
            <a:r>
              <a:rPr lang="en-US" altLang="en-US" sz="1500" i="1" dirty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de </a:t>
            </a:r>
            <a:r>
              <a:rPr lang="en-US" altLang="en-US" sz="1500" i="1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2021</a:t>
            </a:r>
            <a:endParaRPr lang="en-US" altLang="en-US" sz="1500" i="1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6D46B25-7F31-4BAC-AC79-EF361952ADE1}"/>
              </a:ext>
            </a:extLst>
          </p:cNvPr>
          <p:cNvSpPr txBox="1"/>
          <p:nvPr/>
        </p:nvSpPr>
        <p:spPr>
          <a:xfrm>
            <a:off x="4953000" y="5508625"/>
            <a:ext cx="2286000" cy="15398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spc="600" dirty="0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Lato" charset="0"/>
              </a:rPr>
              <a:t>WWW.CARONA.COM</a:t>
            </a:r>
          </a:p>
        </p:txBody>
      </p:sp>
      <p:pic>
        <p:nvPicPr>
          <p:cNvPr id="13315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6032500"/>
            <a:ext cx="16129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579438"/>
            <a:ext cx="114157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PRINCIPALES </a:t>
            </a:r>
            <a:r>
              <a:rPr lang="en-US" altLang="en-US" sz="3000" b="1" i="1" cap="all" dirty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RESULTADOS Y CONCLUSIONES</a:t>
            </a:r>
          </a:p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3000" b="1" i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1322388" y="941388"/>
            <a:ext cx="10015537" cy="225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5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584200" lvl="1" indent="0" algn="ctr">
              <a:lnSpc>
                <a:spcPct val="150000"/>
              </a:lnSpc>
              <a:spcAft>
                <a:spcPts val="0"/>
              </a:spcAft>
              <a:defRPr/>
            </a:pPr>
            <a:r>
              <a:rPr lang="es-ES" b="1" dirty="0" smtClean="0">
                <a:solidFill>
                  <a:srgbClr val="C00000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EFICACIA DEL CRIBADO</a:t>
            </a:r>
            <a:endParaRPr lang="es-ES" b="1" dirty="0">
              <a:solidFill>
                <a:srgbClr val="C00000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ES" sz="2000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ES" sz="2000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algn="just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ES" sz="2000" dirty="0" smtClean="0"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ts val="4000"/>
              </a:lnSpc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en-US" altLang="es-ES" sz="2000" dirty="0" smtClean="0">
              <a:solidFill>
                <a:srgbClr val="1C1C1C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1162050" y="1554163"/>
            <a:ext cx="0" cy="41084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319" name="Gráfico 7"/>
          <p:cNvGraphicFramePr>
            <a:graphicFrameLocks/>
          </p:cNvGraphicFramePr>
          <p:nvPr/>
        </p:nvGraphicFramePr>
        <p:xfrm>
          <a:off x="1379538" y="1350963"/>
          <a:ext cx="10509250" cy="539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Gráfico" r:id="rId4" imgW="10516511" imgH="5401524" progId="Excel.Chart.8">
                  <p:embed/>
                </p:oleObj>
              </mc:Choice>
              <mc:Fallback>
                <p:oleObj name="Gráfico" r:id="rId4" imgW="10516511" imgH="5401524" progId="Excel.Chart.8">
                  <p:embed/>
                  <p:pic>
                    <p:nvPicPr>
                      <p:cNvPr id="0" name="Gráfico 7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1350963"/>
                        <a:ext cx="10509250" cy="539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7488" y="2160588"/>
            <a:ext cx="5761037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6D46B25-7F31-4BAC-AC79-EF361952ADE1}"/>
              </a:ext>
            </a:extLst>
          </p:cNvPr>
          <p:cNvSpPr txBox="1"/>
          <p:nvPr/>
        </p:nvSpPr>
        <p:spPr>
          <a:xfrm>
            <a:off x="4953000" y="5508625"/>
            <a:ext cx="2286000" cy="15398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spc="600" dirty="0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Lato" charset="0"/>
              </a:rPr>
              <a:t>WWW.CARONA.COM</a:t>
            </a:r>
          </a:p>
        </p:txBody>
      </p:sp>
      <p:pic>
        <p:nvPicPr>
          <p:cNvPr id="1434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6032500"/>
            <a:ext cx="16129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579438"/>
            <a:ext cx="114157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PRINCIPALES </a:t>
            </a:r>
            <a:r>
              <a:rPr lang="en-US" altLang="en-US" sz="3000" b="1" i="1" cap="all" dirty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RESULTADOS Y CONCLUSIONES</a:t>
            </a:r>
          </a:p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3000" b="1" i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1462088" y="1041400"/>
            <a:ext cx="10015537" cy="811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5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s-ES" sz="2000" b="1" dirty="0">
                <a:solidFill>
                  <a:srgbClr val="C00000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Integrar la diversidad territorial en la atención de las Unidades de barrio</a:t>
            </a:r>
            <a:endParaRPr lang="es-ES" sz="2000" dirty="0"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adscripción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profesional a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un único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barrio = Fortaleza del modelo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90% de acuerdo.</a:t>
            </a: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endParaRPr lang="es-ES" b="1" dirty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584200" lvl="1" indent="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defRPr/>
            </a:pPr>
            <a:endParaRPr lang="es-ES" b="1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69950" lvl="1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endParaRPr lang="es-ES" b="1" dirty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No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hay un correcto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dimensionamiento de los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equipos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Percepción que varía en función de la Unidad de Barrio. Siendo la percepción más positiva en </a:t>
            </a:r>
            <a:r>
              <a:rPr lang="es-ES" dirty="0" err="1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Chantrea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y la más baja en Milagrosa.</a:t>
            </a: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La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polivalencia entre Programas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es una medida con capacidad sinérgica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Superar la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fragmentación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+ “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cultura de servicio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La percepción sobre la capacidad de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responder a la demanda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del territorio varía significativamente en función de la Unidad de Barrio.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Siendo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la percepción más positiva en </a:t>
            </a:r>
            <a:r>
              <a:rPr lang="es-ES" dirty="0" err="1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Iturrama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y la más baja en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Milagrosa.</a:t>
            </a:r>
            <a:endParaRPr lang="es-ES" dirty="0"/>
          </a:p>
          <a:p>
            <a:pPr marL="584200" lvl="1" indent="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defRPr/>
            </a:pPr>
            <a:endParaRPr lang="es-ES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ES" sz="2000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ES" sz="2000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algn="just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ES" sz="2000" dirty="0" smtClean="0"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ts val="4000"/>
              </a:lnSpc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en-US" altLang="es-ES" sz="2000" dirty="0" smtClean="0">
              <a:solidFill>
                <a:srgbClr val="1C1C1C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1162050" y="1554163"/>
            <a:ext cx="0" cy="41084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825" y="2849563"/>
            <a:ext cx="5761038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6D46B25-7F31-4BAC-AC79-EF361952ADE1}"/>
              </a:ext>
            </a:extLst>
          </p:cNvPr>
          <p:cNvSpPr txBox="1"/>
          <p:nvPr/>
        </p:nvSpPr>
        <p:spPr>
          <a:xfrm>
            <a:off x="4953000" y="5508625"/>
            <a:ext cx="2286000" cy="15398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spc="600" dirty="0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Lato" charset="0"/>
              </a:rPr>
              <a:t>WWW.CARONA.COM</a:t>
            </a:r>
          </a:p>
        </p:txBody>
      </p:sp>
      <p:pic>
        <p:nvPicPr>
          <p:cNvPr id="15364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6032500"/>
            <a:ext cx="16129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579438"/>
            <a:ext cx="114157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PRINCIPALES </a:t>
            </a:r>
            <a:r>
              <a:rPr lang="en-US" altLang="en-US" sz="3000" b="1" i="1" cap="all" dirty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RESULTADOS Y CONCLUSIONES</a:t>
            </a:r>
          </a:p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3000" b="1" i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1497013" y="1374775"/>
            <a:ext cx="10015537" cy="631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5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s-ES" sz="2000" b="1" dirty="0">
                <a:solidFill>
                  <a:srgbClr val="C00000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Superar la fragmentación de los servicios de Atención Primaria</a:t>
            </a:r>
            <a:endParaRPr lang="es-ES" sz="2000" dirty="0"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percepción en torno a la claridad de la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definición de los Programas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varía significativamente en función del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Programa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Acogida e Incorporación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Importante carencia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obre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los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procedimientos y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criterios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para la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derivación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 casos entre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Programas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endParaRPr lang="es-ES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endParaRPr lang="es-ES" dirty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Sentimiento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de pertenencia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de los/las profesionales a los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Programas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más allá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de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la Atención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Primaria.</a:t>
            </a: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Muestra de una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tendencia hacia la superación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de la fragmentación entre Programas 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T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rabajo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en equipo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polivalencia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b="1" dirty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ES" dirty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ES" dirty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algn="just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ES" sz="2000" dirty="0" smtClean="0"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ts val="4000"/>
              </a:lnSpc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en-US" altLang="es-ES" sz="2000" dirty="0" smtClean="0">
              <a:solidFill>
                <a:srgbClr val="1C1C1C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1162050" y="1554163"/>
            <a:ext cx="0" cy="41084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6D46B25-7F31-4BAC-AC79-EF361952ADE1}"/>
              </a:ext>
            </a:extLst>
          </p:cNvPr>
          <p:cNvSpPr txBox="1"/>
          <p:nvPr/>
        </p:nvSpPr>
        <p:spPr>
          <a:xfrm>
            <a:off x="4953000" y="5508625"/>
            <a:ext cx="2286000" cy="15398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spc="600" dirty="0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Lato" charset="0"/>
              </a:rPr>
              <a:t>WWW.CARONA.COM</a:t>
            </a:r>
          </a:p>
        </p:txBody>
      </p:sp>
      <p:pic>
        <p:nvPicPr>
          <p:cNvPr id="16387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6032500"/>
            <a:ext cx="16129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579438"/>
            <a:ext cx="114157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PRINCIPALES </a:t>
            </a:r>
            <a:r>
              <a:rPr lang="en-US" altLang="en-US" sz="3000" b="1" i="1" cap="all" dirty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RESULTADOS Y CONCLUSIONES</a:t>
            </a:r>
          </a:p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3000" b="1" i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1087438" y="1503363"/>
            <a:ext cx="10015537" cy="636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5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869950" lvl="1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spacios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flexibles en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agenda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Medida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positiva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para el 92% de los/as profesionales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solo un 2% apoyaría volver al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planteamiento de trabajo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anterior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forma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 funcionamiento del nuevo modelo es más adecuada para el servicio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869950" lvl="1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endParaRPr lang="es-ES" dirty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69950" lvl="1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endParaRPr lang="es-ES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69950" lvl="1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endParaRPr lang="es-ES" b="1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69950" lvl="1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endParaRPr lang="es-ES" b="1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69950" lvl="1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Efectos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colaterales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en los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Programas de Incorporación e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Infancia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del espacio de cribado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sensación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 incapacidad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para abordar los casos con la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intensidad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que se considera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necesaria.</a:t>
            </a:r>
          </a:p>
          <a:p>
            <a:pPr marL="869950" lvl="1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ES" dirty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ES" sz="2000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algn="just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ES" sz="2000" dirty="0" smtClean="0"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ts val="4000"/>
              </a:lnSpc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en-US" altLang="es-ES" sz="2000" dirty="0" smtClean="0">
              <a:solidFill>
                <a:srgbClr val="1C1C1C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1162050" y="1554163"/>
            <a:ext cx="0" cy="41084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91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7163" y="2824163"/>
            <a:ext cx="3600450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1413" y="2824163"/>
            <a:ext cx="3598862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938" y="4270375"/>
            <a:ext cx="3600450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6032500"/>
            <a:ext cx="16129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579438"/>
            <a:ext cx="114157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PRINCIPALES </a:t>
            </a:r>
            <a:r>
              <a:rPr lang="en-US" altLang="en-US" sz="3000" b="1" i="1" cap="all" dirty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RESULTADOS Y CONCLUSIONES</a:t>
            </a:r>
          </a:p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3000" b="1" i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1497013" y="1374775"/>
            <a:ext cx="10015537" cy="397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5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es-ES" sz="2000" b="1" dirty="0" smtClean="0">
                <a:solidFill>
                  <a:srgbClr val="C00000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Promover </a:t>
            </a:r>
            <a:r>
              <a:rPr lang="es-ES" sz="2000" b="1" dirty="0">
                <a:solidFill>
                  <a:srgbClr val="C00000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una cultura de servicio y el trabajo en </a:t>
            </a:r>
            <a:r>
              <a:rPr lang="es-ES" sz="2000" b="1" dirty="0" smtClean="0">
                <a:solidFill>
                  <a:srgbClr val="C00000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equipo</a:t>
            </a:r>
            <a:endParaRPr lang="es-ES" sz="2400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69950" lvl="1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Estabilización de equipos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La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adscripción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 los/as profesionales a un único barrio, aunque ello conlleve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polivalencia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M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edida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aceptada (78%)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V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isión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más holística de la realidad del barrio y la Unidad en la que trabajan,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F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avoreciendo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el progreso hacia una “cultura de servicio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</a:p>
          <a:p>
            <a:pPr marL="869950" lvl="1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endParaRPr lang="es-ES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69950" lvl="1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Metodología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 trabajo en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equipo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iferentes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formas de entender el concepto de trabajo en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equipo.</a:t>
            </a:r>
            <a:endParaRPr lang="es-ES" dirty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ts val="4000"/>
              </a:lnSpc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en-US" altLang="es-ES" sz="2000" dirty="0" smtClean="0">
              <a:solidFill>
                <a:srgbClr val="1C1C1C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1162050" y="1554163"/>
            <a:ext cx="0" cy="41084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6032500"/>
            <a:ext cx="16129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579438"/>
            <a:ext cx="114157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PRINCIPALES </a:t>
            </a:r>
            <a:r>
              <a:rPr lang="en-US" altLang="en-US" sz="3000" b="1" i="1" cap="all" dirty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RESULTADOS Y CONCLUSIONES</a:t>
            </a:r>
          </a:p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3000" b="1" i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1497013" y="1374775"/>
            <a:ext cx="10015537" cy="263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5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869950" lvl="1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Cultura de servicio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E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lemento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en construcción, percibido de forma diferente según la Unidad de Barrio. </a:t>
            </a:r>
            <a:endParaRPr lang="es-ES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69950" lvl="1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Trabajo Comunitario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Las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medidas adoptadas para un correcto desarrollo del trabajo comunitario son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insuficientes  Incorrecto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dimensionamiento del tiempo en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agenda  indeterminación  Falta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de procedimientos y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criterios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Discrecionalidad.</a:t>
            </a:r>
            <a:endParaRPr lang="en-US" altLang="es-ES" sz="2000" dirty="0" smtClean="0">
              <a:solidFill>
                <a:srgbClr val="1C1C1C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1162050" y="1554163"/>
            <a:ext cx="0" cy="41084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38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038" y="3768725"/>
            <a:ext cx="5099050" cy="274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6D46B25-7F31-4BAC-AC79-EF361952ADE1}"/>
              </a:ext>
            </a:extLst>
          </p:cNvPr>
          <p:cNvSpPr txBox="1"/>
          <p:nvPr/>
        </p:nvSpPr>
        <p:spPr>
          <a:xfrm>
            <a:off x="4953000" y="5508625"/>
            <a:ext cx="2286000" cy="15398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spc="600" dirty="0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Lato" charset="0"/>
              </a:rPr>
              <a:t>WWW.CARONA.COM</a:t>
            </a:r>
          </a:p>
        </p:txBody>
      </p:sp>
      <p:pic>
        <p:nvPicPr>
          <p:cNvPr id="19459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6032500"/>
            <a:ext cx="16129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579438"/>
            <a:ext cx="114157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PRINCIPALES </a:t>
            </a:r>
            <a:r>
              <a:rPr lang="en-US" altLang="en-US" sz="3000" b="1" i="1" cap="all" dirty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RESULTADOS Y CONCLUSIONES</a:t>
            </a:r>
          </a:p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3000" b="1" i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1497013" y="1374775"/>
            <a:ext cx="10015537" cy="548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5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5"/>
              <a:defRPr/>
            </a:pPr>
            <a:r>
              <a:rPr lang="es-ES" sz="2000" b="1" dirty="0" smtClean="0">
                <a:solidFill>
                  <a:srgbClr val="C00000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Mejorar </a:t>
            </a:r>
            <a:r>
              <a:rPr lang="es-ES" sz="2000" b="1" dirty="0">
                <a:solidFill>
                  <a:srgbClr val="C00000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la gestión del conocimiento y de la práctica profesional</a:t>
            </a:r>
            <a:endParaRPr lang="es-ES" sz="2000" dirty="0"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sz="2000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Insuficiencia</a:t>
            </a:r>
            <a:r>
              <a:rPr lang="es-ES" sz="2000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significativa en torno a las herramientas y procedimientos para el </a:t>
            </a:r>
            <a:r>
              <a:rPr lang="es-ES" sz="2000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registro de la atención.</a:t>
            </a: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sz="2000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No hay procedimientos claros </a:t>
            </a:r>
            <a:r>
              <a:rPr lang="es-ES" sz="2000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 reglados para la resolución de incidencias y la cadena de transmisión de información en el Área </a:t>
            </a:r>
            <a:r>
              <a:rPr lang="es-ES" sz="2000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no es del </a:t>
            </a:r>
            <a:r>
              <a:rPr lang="es-ES" sz="2000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todo efectiva</a:t>
            </a:r>
            <a:r>
              <a:rPr lang="es-ES" sz="2000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sz="2000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s-ES" sz="2000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planteamiento formativo</a:t>
            </a:r>
            <a:r>
              <a:rPr lang="es-ES" sz="2000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no se está desarrollando correctamente y su comunicación es insuficiente.</a:t>
            </a:r>
            <a:endParaRPr lang="es-ES" sz="2000" dirty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84200" lvl="1" indent="0" algn="just">
              <a:lnSpc>
                <a:spcPct val="150000"/>
              </a:lnSpc>
              <a:spcAft>
                <a:spcPts val="0"/>
              </a:spcAft>
              <a:defRPr/>
            </a:pPr>
            <a:endParaRPr lang="es-ES" sz="2000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ES" sz="2000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algn="just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ES" sz="2000" dirty="0" smtClean="0"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ts val="4000"/>
              </a:lnSpc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en-US" altLang="es-ES" sz="2000" dirty="0" smtClean="0">
              <a:solidFill>
                <a:srgbClr val="1C1C1C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1162050" y="1554163"/>
            <a:ext cx="0" cy="41084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176463"/>
            <a:ext cx="3600450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6D46B25-7F31-4BAC-AC79-EF361952ADE1}"/>
              </a:ext>
            </a:extLst>
          </p:cNvPr>
          <p:cNvSpPr txBox="1"/>
          <p:nvPr/>
        </p:nvSpPr>
        <p:spPr>
          <a:xfrm>
            <a:off x="4953000" y="5508625"/>
            <a:ext cx="2286000" cy="15398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spc="600" dirty="0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Lato" charset="0"/>
              </a:rPr>
              <a:t>WWW.CARONA.COM</a:t>
            </a:r>
          </a:p>
        </p:txBody>
      </p:sp>
      <p:pic>
        <p:nvPicPr>
          <p:cNvPr id="20484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6032500"/>
            <a:ext cx="16129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579438"/>
            <a:ext cx="114157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PRINCIPALES </a:t>
            </a:r>
            <a:r>
              <a:rPr lang="en-US" altLang="en-US" sz="3000" b="1" i="1" cap="all" dirty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RESULTADOS Y CONCLUSIONES</a:t>
            </a:r>
          </a:p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3000" b="1" i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1497013" y="1374775"/>
            <a:ext cx="10015537" cy="517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5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 startAt="6"/>
              <a:defRPr/>
            </a:pPr>
            <a:r>
              <a:rPr lang="es-ES" b="1" dirty="0" smtClean="0">
                <a:solidFill>
                  <a:srgbClr val="C00000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Trabajar </a:t>
            </a:r>
            <a:r>
              <a:rPr lang="es-ES" b="1" dirty="0">
                <a:solidFill>
                  <a:srgbClr val="C00000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hacia un liderazgo operativo del sistema</a:t>
            </a:r>
            <a:endParaRPr lang="es-ES" dirty="0"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sz="2000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ES" sz="2000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igura </a:t>
            </a:r>
            <a:r>
              <a:rPr lang="es-ES" sz="2000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 coordinación a nivel </a:t>
            </a:r>
            <a:r>
              <a:rPr lang="es-ES" sz="2000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zonal </a:t>
            </a:r>
            <a:r>
              <a:rPr lang="es-ES" sz="2000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s-ES" sz="2000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M</a:t>
            </a:r>
            <a:r>
              <a:rPr lang="es-ES" sz="2000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edida acertada.</a:t>
            </a: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endParaRPr lang="es-ES" sz="2000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endParaRPr lang="es-ES" sz="2000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endParaRPr lang="es-ES" sz="2000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endParaRPr lang="es-ES" sz="2000" dirty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sz="2000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s-ES" sz="2000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igura </a:t>
            </a:r>
            <a:r>
              <a:rPr lang="es-ES" sz="2000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ES" sz="2000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referente </a:t>
            </a:r>
            <a:r>
              <a:rPr lang="es-ES" sz="2000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s-ES" sz="2000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valorada positivamente </a:t>
            </a:r>
            <a:r>
              <a:rPr lang="es-ES" sz="2000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sz="2000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Mayor estabilidad.</a:t>
            </a: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sz="2000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ES" sz="2000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percepción general sobre el modelo </a:t>
            </a:r>
            <a:r>
              <a:rPr lang="es-ES" sz="2000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s-ES" sz="2000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T</a:t>
            </a:r>
            <a:r>
              <a:rPr lang="es-ES" sz="2000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écnicamente </a:t>
            </a:r>
            <a:r>
              <a:rPr lang="es-ES" sz="2000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correctamente </a:t>
            </a:r>
            <a:r>
              <a:rPr lang="es-ES" sz="2000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fundamentado </a:t>
            </a:r>
            <a:r>
              <a:rPr lang="es-ES" sz="2000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(12% de desacuerdo) </a:t>
            </a:r>
            <a:r>
              <a:rPr lang="es-ES" sz="2000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s-ES" sz="2000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es-ES" sz="2000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puesta </a:t>
            </a:r>
            <a:r>
              <a:rPr lang="es-ES" sz="2000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clara </a:t>
            </a:r>
            <a:r>
              <a:rPr lang="es-ES" sz="2000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 la Dirección para </a:t>
            </a:r>
            <a:r>
              <a:rPr lang="es-ES" sz="2000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hacerlo </a:t>
            </a:r>
            <a:r>
              <a:rPr lang="es-ES" sz="2000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viable </a:t>
            </a:r>
            <a:r>
              <a:rPr lang="es-ES" sz="2000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(73% de acuerdo)</a:t>
            </a:r>
            <a:endParaRPr lang="es-ES" sz="2000" dirty="0" smtClean="0"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ts val="4000"/>
              </a:lnSpc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en-US" altLang="es-ES" sz="2000" dirty="0" smtClean="0">
              <a:solidFill>
                <a:srgbClr val="1C1C1C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1162050" y="1554163"/>
            <a:ext cx="0" cy="41084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333500" y="1441450"/>
            <a:ext cx="9834563" cy="46037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1500"/>
              </a:lnSpc>
              <a:spcAft>
                <a:spcPts val="900"/>
              </a:spcAft>
              <a:defRPr/>
            </a:pPr>
            <a:endParaRPr lang="es-ES" sz="2000" dirty="0">
              <a:latin typeface="Popi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ts val="1500"/>
              </a:lnSpc>
              <a:spcAft>
                <a:spcPts val="900"/>
              </a:spcAft>
              <a:buFont typeface="+mj-lt"/>
              <a:buAutoNum type="arabicPeriod"/>
              <a:defRPr/>
            </a:pPr>
            <a:endParaRPr lang="es-ES" sz="2000" dirty="0">
              <a:latin typeface="Popi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ts val="1500"/>
              </a:lnSpc>
              <a:spcAft>
                <a:spcPts val="900"/>
              </a:spcAft>
              <a:buFont typeface="+mj-lt"/>
              <a:buAutoNum type="arabicPeriod"/>
              <a:defRPr/>
            </a:pPr>
            <a:r>
              <a:rPr lang="es-ES" sz="2000" dirty="0">
                <a:latin typeface="Popins"/>
                <a:ea typeface="Times New Roman" panose="02020603050405020304" pitchFamily="18" charset="0"/>
                <a:cs typeface="Times New Roman" panose="02020603050405020304" pitchFamily="18" charset="0"/>
              </a:rPr>
              <a:t>Afinar la distribución del personal profesional por programa y barrio </a:t>
            </a:r>
          </a:p>
          <a:p>
            <a:pPr marL="457200" indent="-457200" algn="just">
              <a:lnSpc>
                <a:spcPts val="1500"/>
              </a:lnSpc>
              <a:spcAft>
                <a:spcPts val="900"/>
              </a:spcAft>
              <a:buFont typeface="+mj-lt"/>
              <a:buAutoNum type="arabicPeriod"/>
              <a:defRPr/>
            </a:pPr>
            <a:endParaRPr lang="es-ES" sz="2000" dirty="0">
              <a:latin typeface="Popi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ts val="1500"/>
              </a:lnSpc>
              <a:spcAft>
                <a:spcPts val="900"/>
              </a:spcAft>
              <a:buFont typeface="+mj-lt"/>
              <a:buAutoNum type="arabicPeriod"/>
              <a:defRPr/>
            </a:pPr>
            <a:r>
              <a:rPr lang="es-ES" sz="2000" dirty="0">
                <a:latin typeface="Popins"/>
                <a:ea typeface="Times New Roman" panose="02020603050405020304" pitchFamily="18" charset="0"/>
                <a:cs typeface="Times New Roman" panose="02020603050405020304" pitchFamily="18" charset="0"/>
              </a:rPr>
              <a:t>Aliviar la presión de la demanda y la respuesta satisfactoria en las UUBB</a:t>
            </a:r>
          </a:p>
          <a:p>
            <a:pPr marL="457200" indent="-457200" algn="just">
              <a:lnSpc>
                <a:spcPts val="1500"/>
              </a:lnSpc>
              <a:spcAft>
                <a:spcPts val="900"/>
              </a:spcAft>
              <a:buFont typeface="+mj-lt"/>
              <a:buAutoNum type="arabicPeriod"/>
              <a:defRPr/>
            </a:pPr>
            <a:endParaRPr lang="es-ES" sz="2000" dirty="0">
              <a:latin typeface="Popi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ts val="1500"/>
              </a:lnSpc>
              <a:spcAft>
                <a:spcPts val="900"/>
              </a:spcAft>
              <a:buFont typeface="+mj-lt"/>
              <a:buAutoNum type="arabicPeriod"/>
              <a:defRPr/>
            </a:pPr>
            <a:r>
              <a:rPr lang="es-ES" sz="2000" dirty="0">
                <a:latin typeface="Popins"/>
                <a:ea typeface="Times New Roman" panose="02020603050405020304" pitchFamily="18" charset="0"/>
                <a:cs typeface="Times New Roman" panose="02020603050405020304" pitchFamily="18" charset="0"/>
              </a:rPr>
              <a:t>Mejorar el conocimiento entre programas </a:t>
            </a:r>
          </a:p>
          <a:p>
            <a:pPr marL="457200" indent="-457200" algn="just">
              <a:lnSpc>
                <a:spcPts val="1500"/>
              </a:lnSpc>
              <a:spcAft>
                <a:spcPts val="900"/>
              </a:spcAft>
              <a:buFont typeface="+mj-lt"/>
              <a:buAutoNum type="arabicPeriod"/>
              <a:defRPr/>
            </a:pPr>
            <a:endParaRPr lang="es-ES" sz="2000" dirty="0">
              <a:latin typeface="Popi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ts val="1500"/>
              </a:lnSpc>
              <a:spcAft>
                <a:spcPts val="900"/>
              </a:spcAft>
              <a:buFont typeface="+mj-lt"/>
              <a:buAutoNum type="arabicPeriod"/>
              <a:defRPr/>
            </a:pPr>
            <a:r>
              <a:rPr lang="es-ES" sz="2000" dirty="0">
                <a:latin typeface="Popins"/>
                <a:ea typeface="Times New Roman" panose="02020603050405020304" pitchFamily="18" charset="0"/>
                <a:cs typeface="Times New Roman" panose="02020603050405020304" pitchFamily="18" charset="0"/>
              </a:rPr>
              <a:t>Perfeccionar los canales de comunicación y la coordinación interna</a:t>
            </a:r>
          </a:p>
          <a:p>
            <a:pPr marL="457200" indent="-457200" algn="just">
              <a:lnSpc>
                <a:spcPts val="1500"/>
              </a:lnSpc>
              <a:spcAft>
                <a:spcPts val="900"/>
              </a:spcAft>
              <a:buFont typeface="+mj-lt"/>
              <a:buAutoNum type="arabicPeriod"/>
              <a:defRPr/>
            </a:pPr>
            <a:endParaRPr lang="es-ES" sz="2000" dirty="0">
              <a:latin typeface="Popi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ts val="1500"/>
              </a:lnSpc>
              <a:spcAft>
                <a:spcPts val="900"/>
              </a:spcAft>
              <a:buFont typeface="+mj-lt"/>
              <a:buAutoNum type="arabicPeriod"/>
              <a:defRPr/>
            </a:pPr>
            <a:r>
              <a:rPr lang="es-ES" sz="2000" dirty="0">
                <a:latin typeface="Popins"/>
                <a:ea typeface="Times New Roman" panose="02020603050405020304" pitchFamily="18" charset="0"/>
                <a:cs typeface="Times New Roman" panose="02020603050405020304" pitchFamily="18" charset="0"/>
              </a:rPr>
              <a:t>Agilizar el flujo de derivación entre programas.</a:t>
            </a:r>
          </a:p>
          <a:p>
            <a:pPr marL="457200" indent="-457200" algn="just">
              <a:lnSpc>
                <a:spcPts val="1500"/>
              </a:lnSpc>
              <a:spcAft>
                <a:spcPts val="900"/>
              </a:spcAft>
              <a:buFont typeface="+mj-lt"/>
              <a:buAutoNum type="arabicPeriod"/>
              <a:defRPr/>
            </a:pPr>
            <a:endParaRPr lang="es-ES" sz="2000" dirty="0">
              <a:latin typeface="Popi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ts val="1500"/>
              </a:lnSpc>
              <a:spcAft>
                <a:spcPts val="900"/>
              </a:spcAft>
              <a:buFont typeface="+mj-lt"/>
              <a:buAutoNum type="arabicPeriod"/>
              <a:defRPr/>
            </a:pPr>
            <a:r>
              <a:rPr lang="es-ES" sz="2000" dirty="0">
                <a:latin typeface="Popins"/>
                <a:ea typeface="Times New Roman" panose="02020603050405020304" pitchFamily="18" charset="0"/>
                <a:cs typeface="Times New Roman" panose="02020603050405020304" pitchFamily="18" charset="0"/>
              </a:rPr>
              <a:t>Propone un estudio sociodemográfico de los barrios</a:t>
            </a:r>
          </a:p>
          <a:p>
            <a:pPr marL="457200" indent="-457200" algn="just">
              <a:lnSpc>
                <a:spcPts val="1500"/>
              </a:lnSpc>
              <a:spcAft>
                <a:spcPts val="900"/>
              </a:spcAft>
              <a:buFont typeface="+mj-lt"/>
              <a:buAutoNum type="arabicPeriod"/>
              <a:defRPr/>
            </a:pPr>
            <a:endParaRPr lang="es-ES" sz="2000" dirty="0">
              <a:latin typeface="Popi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ts val="1500"/>
              </a:lnSpc>
              <a:spcAft>
                <a:spcPts val="900"/>
              </a:spcAft>
              <a:buFont typeface="+mj-lt"/>
              <a:buAutoNum type="arabicPeriod"/>
              <a:defRPr/>
            </a:pPr>
            <a:r>
              <a:rPr lang="es-ES" sz="2000" dirty="0">
                <a:latin typeface="Popins"/>
                <a:ea typeface="Times New Roman" panose="02020603050405020304" pitchFamily="18" charset="0"/>
                <a:cs typeface="Times New Roman" panose="02020603050405020304" pitchFamily="18" charset="0"/>
              </a:rPr>
              <a:t>Ganar calidad en las herramientas y registros de información y de gestión diaria.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333500" y="687388"/>
            <a:ext cx="3848100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800" b="1" i="1" cap="all" dirty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RECOMENDACIONES</a:t>
            </a:r>
            <a:r>
              <a:rPr lang="en-US" altLang="en-US" b="1" i="1" cap="all" dirty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 </a:t>
            </a:r>
            <a:endParaRPr lang="en-US" altLang="en-US" b="1" i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38388"/>
            <a:ext cx="1229836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600" b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EVALUACIÓN DEL MODELO </a:t>
            </a:r>
          </a:p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600" b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DE ATENCIÓN PRIMARIa</a:t>
            </a:r>
            <a:endParaRPr lang="en-US" altLang="en-US" sz="3600" b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83125F-0620-4E51-847A-B3CA5D71678B}"/>
              </a:ext>
            </a:extLst>
          </p:cNvPr>
          <p:cNvSpPr txBox="1"/>
          <p:nvPr/>
        </p:nvSpPr>
        <p:spPr>
          <a:xfrm>
            <a:off x="4759325" y="6189663"/>
            <a:ext cx="2997200" cy="2159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spc="600" dirty="0">
                <a:solidFill>
                  <a:schemeClr val="bg1">
                    <a:lumMod val="6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www.pamplona.es</a:t>
            </a:r>
          </a:p>
        </p:txBody>
      </p:sp>
      <p:pic>
        <p:nvPicPr>
          <p:cNvPr id="22532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0" y="1046163"/>
            <a:ext cx="3533775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7963" y="3779838"/>
            <a:ext cx="70215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500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Área de Servicios sociales</a:t>
            </a:r>
          </a:p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500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Área de gobierno estratégico</a:t>
            </a:r>
            <a:endParaRPr lang="en-US" altLang="en-US" sz="2500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6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5602288"/>
            <a:ext cx="5100638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500" i="1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16 de Marzo </a:t>
            </a:r>
            <a:r>
              <a:rPr lang="en-US" altLang="en-US" sz="1500" i="1" dirty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de </a:t>
            </a:r>
            <a:r>
              <a:rPr lang="en-US" altLang="en-US" sz="1500" i="1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2021</a:t>
            </a:r>
            <a:endParaRPr lang="en-US" altLang="en-US" sz="1500" i="1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ángulo 2"/>
          <p:cNvSpPr>
            <a:spLocks noChangeArrowheads="1"/>
          </p:cNvSpPr>
          <p:nvPr/>
        </p:nvSpPr>
        <p:spPr bwMode="auto">
          <a:xfrm>
            <a:off x="1069975" y="1387475"/>
            <a:ext cx="8453438" cy="429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5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08585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4000"/>
              </a:lnSpc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</a:pPr>
            <a:r>
              <a:rPr lang="es-ES_tradnl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Motivos de la elección: 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Son la puerta de entrada al sistema de servicios sociales 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Dan acceso a derechos garantizados a la ciudadanía: Renta Garantizada, Ayudas a la dependencia… 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Derivan a recursos especializados 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Dan una respuesta descentralizada en el barrio de residencia 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 vital atender a tiempo y de forma especializada. </a:t>
            </a:r>
          </a:p>
        </p:txBody>
      </p:sp>
      <p:sp>
        <p:nvSpPr>
          <p:cNvPr id="6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558800"/>
            <a:ext cx="11415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¿</a:t>
            </a:r>
            <a:r>
              <a:rPr lang="es-E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por qué evaluar las </a:t>
            </a:r>
            <a:r>
              <a:rPr lang="es-ES" altLang="en-US" sz="3000" b="1" i="1" cap="all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uubb</a:t>
            </a: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?</a:t>
            </a:r>
            <a:endParaRPr lang="en-US" altLang="en-US" sz="3000" b="1" i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6032500"/>
            <a:ext cx="16129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558800"/>
            <a:ext cx="11415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Mapa de IMPLEMENTACIÓN MODELO </a:t>
            </a:r>
            <a:r>
              <a:rPr lang="es-ES" altLang="en-US" sz="3000" b="1" i="1" cap="all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uubb</a:t>
            </a:r>
            <a:r>
              <a:rPr lang="es-E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 de pamplona </a:t>
            </a:r>
            <a:endParaRPr lang="en-US" altLang="en-US" sz="3000" b="1" i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1162050" y="1554163"/>
            <a:ext cx="0" cy="41084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1020763"/>
            <a:ext cx="9301163" cy="482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611188"/>
            <a:ext cx="114157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000" b="1" i="1" cap="all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Principales</a:t>
            </a: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 </a:t>
            </a:r>
            <a:r>
              <a:rPr lang="en-US" altLang="en-US" sz="3000" b="1" i="1" cap="all" dirty="0" err="1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novedades</a:t>
            </a: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 </a:t>
            </a:r>
            <a:endParaRPr lang="en-US" altLang="en-US" sz="3000" b="1" i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7171" name="Rectángulo 4"/>
          <p:cNvSpPr>
            <a:spLocks noChangeArrowheads="1"/>
          </p:cNvSpPr>
          <p:nvPr/>
        </p:nvSpPr>
        <p:spPr bwMode="auto">
          <a:xfrm>
            <a:off x="1069975" y="1387475"/>
            <a:ext cx="8453438" cy="522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5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08585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4000"/>
              </a:lnSpc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</a:pPr>
            <a:r>
              <a:rPr lang="es-ES_tradnl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Las principales novedades que definen al modelo: 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 b="1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Sistema de cribado</a:t>
            </a: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 Permite atender en semana y dar una primera respuesta ágil.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 b="1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Equipos estables </a:t>
            </a: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 las unidades de barrio. 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Diferente formulación de agenda de los profesionales. Mayor espacio en agenda a los </a:t>
            </a:r>
            <a:r>
              <a:rPr lang="es-ES" altLang="es-ES" sz="2000" b="1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seguimientos, trabajo comunitario y a la coordinación</a:t>
            </a: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con otros agentes.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Reserva de tiempo semanal para </a:t>
            </a:r>
            <a:r>
              <a:rPr lang="es-ES" altLang="es-ES" sz="2000" b="1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reuniones de equipo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 b="1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Responsabilidad zonal </a:t>
            </a: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y programática 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 b="1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Mayor polivalencia </a:t>
            </a: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y cultura de servicio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 b="1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 ciudadano en el centro del sistema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ángulo 2"/>
          <p:cNvSpPr>
            <a:spLocks noChangeArrowheads="1"/>
          </p:cNvSpPr>
          <p:nvPr/>
        </p:nvSpPr>
        <p:spPr bwMode="auto">
          <a:xfrm>
            <a:off x="1017588" y="1174750"/>
            <a:ext cx="10058400" cy="475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5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08585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4000"/>
              </a:lnSpc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</a:pPr>
            <a:r>
              <a:rPr lang="es-ES_tradnl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Los objetivos que persigue el </a:t>
            </a:r>
            <a:r>
              <a:rPr lang="es-ES_tradnl" altLang="es-ES" sz="2000" b="1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Modelo</a:t>
            </a:r>
            <a:r>
              <a:rPr lang="es-ES_tradnl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son: 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Agilizar y homogenizar la respuesta en las 13 unidades de barrio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Integrar la diversidad territorial, las necesidades en los barrios pueden ser diferentes 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Respuesta integral a la ciudadanía: Que un único profesional pueda dar respuesta a las necesidades de las personas, en la medida de lo posible.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Promover una cultura de servicio y el trabajo en equipo.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Mejorar la gestión del conocimiento y de la práctica profesional.</a:t>
            </a:r>
          </a:p>
          <a:p>
            <a:pPr lvl="1" algn="just">
              <a:lnSpc>
                <a:spcPct val="150000"/>
              </a:lnSpc>
              <a:buFont typeface="Calibri Light" panose="020F0302020204030204" pitchFamily="34" charset="0"/>
              <a:buAutoNum type="arabicPeriod"/>
            </a:pPr>
            <a:r>
              <a:rPr lang="es-ES" altLang="es-ES" sz="200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Trabajar hacia un liderazgo operativo del sistema.</a:t>
            </a:r>
          </a:p>
        </p:txBody>
      </p:sp>
      <p:sp>
        <p:nvSpPr>
          <p:cNvPr id="6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558800"/>
            <a:ext cx="11415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¿Que </a:t>
            </a:r>
            <a:r>
              <a:rPr lang="es-E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objetivos persigue</a:t>
            </a: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?</a:t>
            </a:r>
            <a:endParaRPr lang="en-US" altLang="en-US" sz="3000" b="1" i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6032500"/>
            <a:ext cx="16129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558800"/>
            <a:ext cx="11415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¿QuÉ se </a:t>
            </a:r>
            <a:r>
              <a:rPr lang="es-ES_tradnl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evalúa</a:t>
            </a: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?</a:t>
            </a:r>
            <a:endParaRPr lang="en-US" altLang="en-US" sz="3000" b="1" i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1497013" y="1204913"/>
            <a:ext cx="9758362" cy="458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15900" indent="-342900" eaLnBrk="1" hangingPunct="1">
              <a:lnSpc>
                <a:spcPts val="4000"/>
              </a:lnSpc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s-ES_tradnl" sz="2000" b="1" dirty="0" smtClean="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Objetivos</a:t>
            </a:r>
            <a:r>
              <a:rPr lang="es-ES_tradnl" sz="2000" dirty="0" smtClean="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 la evaluación:</a:t>
            </a:r>
          </a:p>
          <a:p>
            <a:pPr marL="958850" lvl="1" indent="-342900" eaLnBrk="1" hangingPunct="1">
              <a:lnSpc>
                <a:spcPts val="4000"/>
              </a:lnSpc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s-ES" sz="2000" dirty="0" smtClean="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Analizar </a:t>
            </a:r>
            <a:r>
              <a:rPr lang="es-ES" sz="2000" dirty="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 qué grado son coherentes las medidas </a:t>
            </a:r>
            <a:r>
              <a:rPr lang="es-ES" sz="2000" dirty="0" smtClean="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adoptadas.</a:t>
            </a:r>
          </a:p>
          <a:p>
            <a:pPr marL="958850" lvl="1" indent="-342900" eaLnBrk="1" hangingPunct="1">
              <a:lnSpc>
                <a:spcPts val="4000"/>
              </a:lnSpc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s-ES" sz="2000" dirty="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</a:t>
            </a:r>
            <a:r>
              <a:rPr lang="es-ES" sz="2000" dirty="0" smtClean="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 </a:t>
            </a:r>
            <a:r>
              <a:rPr lang="es-ES" sz="2000" dirty="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 han </a:t>
            </a:r>
            <a:r>
              <a:rPr lang="es-ES" sz="2000" dirty="0" smtClean="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implementado y en qué grado </a:t>
            </a:r>
            <a:r>
              <a:rPr lang="es-ES" sz="2000" dirty="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los elementos </a:t>
            </a:r>
            <a:r>
              <a:rPr lang="es-ES" sz="2000" dirty="0" smtClean="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clave del modelo.</a:t>
            </a:r>
          </a:p>
          <a:p>
            <a:pPr marL="958850" lvl="1" indent="-342900" eaLnBrk="1" hangingPunct="1">
              <a:lnSpc>
                <a:spcPts val="4000"/>
              </a:lnSpc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s-ES" sz="2000" dirty="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</a:t>
            </a:r>
            <a:r>
              <a:rPr lang="es-ES" sz="2000" dirty="0" smtClean="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uál </a:t>
            </a:r>
            <a:r>
              <a:rPr lang="es-ES" sz="2000" dirty="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está siendo la eficacia de las medidas introducidas en relación a sus objetivos</a:t>
            </a:r>
            <a:r>
              <a:rPr lang="es-ES" sz="2000" dirty="0" smtClean="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  <a:p>
            <a:pPr marL="958850" lvl="1" indent="-342900" eaLnBrk="1" hangingPunct="1">
              <a:lnSpc>
                <a:spcPts val="4000"/>
              </a:lnSpc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s-ES" altLang="es-ES" sz="2000" dirty="0" smtClean="0">
                <a:solidFill>
                  <a:srgbClr val="1C1C1C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Los criterios empleados han sido: Objetivos, eficacia, pertinencia, coherencia e implementación.</a:t>
            </a:r>
            <a:endParaRPr lang="es-ES_tradnl" altLang="es-ES" sz="2000" dirty="0" smtClean="0">
              <a:solidFill>
                <a:srgbClr val="1C1C1C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 eaLnBrk="1" hangingPunct="1">
              <a:lnSpc>
                <a:spcPts val="3000"/>
              </a:lnSpc>
              <a:defRPr/>
            </a:pPr>
            <a:endParaRPr lang="en-US" altLang="es-ES" sz="2000" dirty="0" smtClean="0">
              <a:solidFill>
                <a:srgbClr val="1C1C1C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1162050" y="1554163"/>
            <a:ext cx="0" cy="41084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6D46B25-7F31-4BAC-AC79-EF361952ADE1}"/>
              </a:ext>
            </a:extLst>
          </p:cNvPr>
          <p:cNvSpPr txBox="1"/>
          <p:nvPr/>
        </p:nvSpPr>
        <p:spPr>
          <a:xfrm>
            <a:off x="4953000" y="5508625"/>
            <a:ext cx="2286000" cy="15398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spc="600" dirty="0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Lato" charset="0"/>
              </a:rPr>
              <a:t>WWW.CARONA.COM</a:t>
            </a:r>
          </a:p>
        </p:txBody>
      </p:sp>
      <p:pic>
        <p:nvPicPr>
          <p:cNvPr id="10243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6032500"/>
            <a:ext cx="16129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579438"/>
            <a:ext cx="114157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¿CÓmo se evalúa</a:t>
            </a:r>
            <a:r>
              <a:rPr lang="en-US" altLang="en-US" sz="3000" b="1" i="1" cap="all" dirty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?</a:t>
            </a:r>
          </a:p>
        </p:txBody>
      </p:sp>
      <p:cxnSp>
        <p:nvCxnSpPr>
          <p:cNvPr id="4" name="Conector recto 3"/>
          <p:cNvCxnSpPr/>
          <p:nvPr/>
        </p:nvCxnSpPr>
        <p:spPr>
          <a:xfrm>
            <a:off x="1162050" y="1554163"/>
            <a:ext cx="0" cy="41084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Diagrama 6"/>
          <p:cNvGraphicFramePr>
            <a:graphicFrameLocks/>
          </p:cNvGraphicFramePr>
          <p:nvPr/>
        </p:nvGraphicFramePr>
        <p:xfrm>
          <a:off x="1777723" y="235854"/>
          <a:ext cx="8636554" cy="57966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/>
        </p:nvGraphicFramePr>
        <p:xfrm>
          <a:off x="1570038" y="2260600"/>
          <a:ext cx="8556624" cy="27765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0459">
                  <a:extLst>
                    <a:ext uri="{9D8B030D-6E8A-4147-A177-3AD203B41FA5}">
                      <a16:colId xmlns:a16="http://schemas.microsoft.com/office/drawing/2014/main" val="3745209945"/>
                    </a:ext>
                  </a:extLst>
                </a:gridCol>
                <a:gridCol w="1046000">
                  <a:extLst>
                    <a:ext uri="{9D8B030D-6E8A-4147-A177-3AD203B41FA5}">
                      <a16:colId xmlns:a16="http://schemas.microsoft.com/office/drawing/2014/main" val="1850726560"/>
                    </a:ext>
                  </a:extLst>
                </a:gridCol>
                <a:gridCol w="1080296">
                  <a:extLst>
                    <a:ext uri="{9D8B030D-6E8A-4147-A177-3AD203B41FA5}">
                      <a16:colId xmlns:a16="http://schemas.microsoft.com/office/drawing/2014/main" val="4091192559"/>
                    </a:ext>
                  </a:extLst>
                </a:gridCol>
                <a:gridCol w="1217475">
                  <a:extLst>
                    <a:ext uri="{9D8B030D-6E8A-4147-A177-3AD203B41FA5}">
                      <a16:colId xmlns:a16="http://schemas.microsoft.com/office/drawing/2014/main" val="3163567935"/>
                    </a:ext>
                  </a:extLst>
                </a:gridCol>
                <a:gridCol w="1440393">
                  <a:extLst>
                    <a:ext uri="{9D8B030D-6E8A-4147-A177-3AD203B41FA5}">
                      <a16:colId xmlns:a16="http://schemas.microsoft.com/office/drawing/2014/main" val="455446629"/>
                    </a:ext>
                  </a:extLst>
                </a:gridCol>
                <a:gridCol w="2092001">
                  <a:extLst>
                    <a:ext uri="{9D8B030D-6E8A-4147-A177-3AD203B41FA5}">
                      <a16:colId xmlns:a16="http://schemas.microsoft.com/office/drawing/2014/main" val="3075970786"/>
                    </a:ext>
                  </a:extLst>
                </a:gridCol>
              </a:tblGrid>
              <a:tr h="1532386">
                <a:tc>
                  <a:txBody>
                    <a:bodyPr/>
                    <a:lstStyle/>
                    <a:p>
                      <a:endParaRPr lang="es-ES" sz="2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74" marR="68574" marT="9521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solidFill>
                            <a:srgbClr val="1C1C1C"/>
                          </a:solidFill>
                          <a:effectLst/>
                        </a:rPr>
                        <a:t>Grupos Focales</a:t>
                      </a:r>
                      <a:endParaRPr lang="es-ES" sz="2000">
                        <a:solidFill>
                          <a:srgbClr val="1C1C1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74" marR="68574" marT="9521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solidFill>
                            <a:srgbClr val="1C1C1C"/>
                          </a:solidFill>
                          <a:effectLst/>
                        </a:rPr>
                        <a:t>Talleres DAFO</a:t>
                      </a:r>
                      <a:endParaRPr lang="es-ES" sz="2000">
                        <a:solidFill>
                          <a:srgbClr val="1C1C1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74" marR="68574" marT="9521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solidFill>
                            <a:srgbClr val="1C1C1C"/>
                          </a:solidFill>
                          <a:effectLst/>
                        </a:rPr>
                        <a:t>Encuesta</a:t>
                      </a:r>
                      <a:endParaRPr lang="es-ES" sz="2000">
                        <a:solidFill>
                          <a:srgbClr val="1C1C1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74" marR="68574" marT="9521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solidFill>
                            <a:srgbClr val="1C1C1C"/>
                          </a:solidFill>
                          <a:effectLst/>
                        </a:rPr>
                        <a:t>Entrevistas </a:t>
                      </a:r>
                      <a:endParaRPr lang="es-ES" sz="2000">
                        <a:solidFill>
                          <a:srgbClr val="1C1C1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74" marR="68574" marT="9521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rgbClr val="1C1C1C"/>
                          </a:solidFill>
                          <a:effectLst/>
                        </a:rPr>
                        <a:t>TOTAL</a:t>
                      </a:r>
                      <a:endParaRPr lang="es-ES" sz="2000" dirty="0">
                        <a:solidFill>
                          <a:srgbClr val="1C1C1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74" marR="68574" marT="9521" marB="0"/>
                </a:tc>
                <a:extLst>
                  <a:ext uri="{0D108BD9-81ED-4DB2-BD59-A6C34878D82A}">
                    <a16:rowId xmlns:a16="http://schemas.microsoft.com/office/drawing/2014/main" val="3528295106"/>
                  </a:ext>
                </a:extLst>
              </a:tr>
              <a:tr h="12441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b="0" dirty="0">
                          <a:solidFill>
                            <a:srgbClr val="1C1C1C"/>
                          </a:solidFill>
                          <a:effectLst/>
                        </a:rPr>
                        <a:t>Participación</a:t>
                      </a:r>
                      <a:endParaRPr lang="es-ES" sz="2000" b="0" dirty="0">
                        <a:solidFill>
                          <a:srgbClr val="1C1C1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74" marR="68574" marT="9521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32</a:t>
                      </a:r>
                      <a:endParaRPr lang="es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74" marR="68574" marT="9521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27</a:t>
                      </a:r>
                      <a:endParaRPr lang="es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74" marR="68574" marT="9521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50</a:t>
                      </a:r>
                      <a:endParaRPr lang="es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74" marR="68574" marT="9521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>
                          <a:effectLst/>
                        </a:rPr>
                        <a:t>5</a:t>
                      </a:r>
                      <a:endParaRPr lang="es-E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74" marR="68574" marT="9521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114</a:t>
                      </a:r>
                      <a:endParaRPr lang="es-E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74" marR="68574" marT="9521" marB="0"/>
                </a:tc>
                <a:extLst>
                  <a:ext uri="{0D108BD9-81ED-4DB2-BD59-A6C34878D82A}">
                    <a16:rowId xmlns:a16="http://schemas.microsoft.com/office/drawing/2014/main" val="521564545"/>
                  </a:ext>
                </a:extLst>
              </a:tr>
            </a:tbl>
          </a:graphicData>
        </a:graphic>
      </p:graphicFrame>
      <p:sp>
        <p:nvSpPr>
          <p:cNvPr id="4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579438"/>
            <a:ext cx="114157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NIVEL DE PARTICIPACIÓN EN LA EVALUACIÓN </a:t>
            </a:r>
            <a:endParaRPr lang="en-US" altLang="en-US" sz="3000" b="1" i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6D46B25-7F31-4BAC-AC79-EF361952ADE1}"/>
              </a:ext>
            </a:extLst>
          </p:cNvPr>
          <p:cNvSpPr txBox="1"/>
          <p:nvPr/>
        </p:nvSpPr>
        <p:spPr>
          <a:xfrm>
            <a:off x="4953000" y="5508625"/>
            <a:ext cx="2286000" cy="15398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spc="600" dirty="0">
                <a:solidFill>
                  <a:schemeClr val="bg1"/>
                </a:solidFill>
                <a:latin typeface="PT Sans" panose="020B0503020203020204" pitchFamily="34" charset="0"/>
                <a:ea typeface="PT Sans" panose="020B0503020203020204" pitchFamily="34" charset="0"/>
                <a:cs typeface="Lato" charset="0"/>
              </a:rPr>
              <a:t>WWW.CARONA.COM</a:t>
            </a:r>
          </a:p>
        </p:txBody>
      </p:sp>
      <p:pic>
        <p:nvPicPr>
          <p:cNvPr id="12291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" y="6032500"/>
            <a:ext cx="16129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8">
            <a:extLst>
              <a:ext uri="{FF2B5EF4-FFF2-40B4-BE49-F238E27FC236}">
                <a16:creationId xmlns:a16="http://schemas.microsoft.com/office/drawing/2014/main" id="{EB78DDFD-33B9-469D-B1EB-3CBCDD8BC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579438"/>
            <a:ext cx="114157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000" b="1" i="1" cap="all" dirty="0" smtClean="0">
                <a:solidFill>
                  <a:schemeClr val="tx2">
                    <a:lumMod val="65000"/>
                    <a:lumOff val="35000"/>
                  </a:schemeClr>
                </a:solidFill>
                <a:latin typeface="Poppins" charset="0"/>
                <a:ea typeface="Poppins" charset="0"/>
                <a:cs typeface="Poppins" charset="0"/>
              </a:rPr>
              <a:t>PRINCIPALES RESULTADOS Y CONCLUSIONES</a:t>
            </a:r>
            <a:endParaRPr lang="en-US" altLang="en-US" sz="3000" b="1" i="1" cap="all" dirty="0">
              <a:solidFill>
                <a:schemeClr val="tx2">
                  <a:lumMod val="65000"/>
                  <a:lumOff val="35000"/>
                </a:schemeClr>
              </a:solidFill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1497013" y="1374775"/>
            <a:ext cx="10015537" cy="686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5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2000" b="1" dirty="0" smtClean="0">
                <a:solidFill>
                  <a:srgbClr val="C00000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Garantizar una respuesta homogénea y ágil a la demanda del territorio</a:t>
            </a:r>
            <a:endParaRPr lang="es-ES" sz="2000" b="1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Espacio de cribado = Fortaleza del Modelo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94% de aceptación.</a:t>
            </a:r>
            <a:endParaRPr lang="es-ES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El 22% de las atenciones se realizan en cribado, y de ellas el 72% son citas finalistas.</a:t>
            </a: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Se está produciendo un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desahogo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en el </a:t>
            </a:r>
            <a:r>
              <a:rPr lang="es-ES" b="1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Programa de Acogida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270000" lvl="2" indent="-28575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Courier New" panose="02070309020205020404" pitchFamily="49" charset="0"/>
              <a:buChar char="o"/>
              <a:defRPr/>
            </a:pP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Disminución de 6,7% de las intervenciones.</a:t>
            </a:r>
          </a:p>
          <a:p>
            <a:pPr marL="1270000" lvl="2" indent="-28575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Courier New" panose="02070309020205020404" pitchFamily="49" charset="0"/>
              <a:buChar char="o"/>
              <a:defRPr/>
            </a:pP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Reducción de 1,2 semanas en lista de espera.</a:t>
            </a: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El ritmo y el grado de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desahogo no se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está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produciendo como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cabría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esperarse por lo que la </a:t>
            </a:r>
            <a:r>
              <a:rPr lang="es-ES" b="1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reducción del personal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no se corresponde con las previsiones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iniciales.</a:t>
            </a: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es-ES" dirty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ha desarrollado una mayor capacidad de detección y más </a:t>
            </a:r>
            <a:r>
              <a:rPr lang="es-ES" dirty="0" smtClean="0">
                <a:solidFill>
                  <a:schemeClr val="accent6"/>
                </a:solidFill>
                <a:latin typeface="Poppins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temprana. </a:t>
            </a:r>
            <a:endParaRPr lang="es-ES" dirty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ES" dirty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ES" sz="2000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7100" lvl="1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s-ES" sz="2000" dirty="0" smtClean="0">
              <a:solidFill>
                <a:schemeClr val="accent6"/>
              </a:solidFill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algn="just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ES" sz="2000" dirty="0" smtClean="0">
              <a:latin typeface="Poppins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ts val="4000"/>
              </a:lnSpc>
              <a:buClr>
                <a:srgbClr val="C00000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en-US" altLang="es-ES" sz="2000" dirty="0" smtClean="0">
              <a:solidFill>
                <a:srgbClr val="1C1C1C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1162050" y="1554163"/>
            <a:ext cx="0" cy="41084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arona">
      <a:dk1>
        <a:srgbClr val="29264A"/>
      </a:dk1>
      <a:lt1>
        <a:sysClr val="window" lastClr="FFFFFF"/>
      </a:lt1>
      <a:dk2>
        <a:srgbClr val="000000"/>
      </a:dk2>
      <a:lt2>
        <a:srgbClr val="F8F8F8"/>
      </a:lt2>
      <a:accent1>
        <a:srgbClr val="D5D3E9"/>
      </a:accent1>
      <a:accent2>
        <a:srgbClr val="679D49"/>
      </a:accent2>
      <a:accent3>
        <a:srgbClr val="D8E9CF"/>
      </a:accent3>
      <a:accent4>
        <a:srgbClr val="4C4789"/>
      </a:accent4>
      <a:accent5>
        <a:srgbClr val="1C1C1C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3958</TotalTime>
  <Words>1181</Words>
  <Application>Microsoft Office PowerPoint</Application>
  <PresentationFormat>Panorámica</PresentationFormat>
  <Paragraphs>164</Paragraphs>
  <Slides>19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31" baseType="lpstr">
      <vt:lpstr>Calibri</vt:lpstr>
      <vt:lpstr>Arial</vt:lpstr>
      <vt:lpstr>Calibri Light</vt:lpstr>
      <vt:lpstr>Poppins</vt:lpstr>
      <vt:lpstr>PT Sans</vt:lpstr>
      <vt:lpstr>Lato</vt:lpstr>
      <vt:lpstr>Times New Roman</vt:lpstr>
      <vt:lpstr>Wingdings</vt:lpstr>
      <vt:lpstr>Courier New</vt:lpstr>
      <vt:lpstr>Popins</vt:lpstr>
      <vt:lpstr>Office Theme</vt:lpstr>
      <vt:lpstr>Gráfico de Microsoft Excel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Dewa Pastika Bagya</dc:creator>
  <cp:lastModifiedBy>Eseverri Iroz Puy</cp:lastModifiedBy>
  <cp:revision>329</cp:revision>
  <cp:lastPrinted>2021-03-15T09:56:59Z</cp:lastPrinted>
  <dcterms:created xsi:type="dcterms:W3CDTF">2018-11-21T06:39:41Z</dcterms:created>
  <dcterms:modified xsi:type="dcterms:W3CDTF">2021-03-15T13:21:07Z</dcterms:modified>
</cp:coreProperties>
</file>