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5" r:id="rId2"/>
    <p:sldId id="258" r:id="rId3"/>
    <p:sldId id="287" r:id="rId4"/>
    <p:sldId id="259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95" r:id="rId13"/>
    <p:sldId id="289" r:id="rId14"/>
    <p:sldId id="292" r:id="rId15"/>
    <p:sldId id="293" r:id="rId16"/>
    <p:sldId id="294" r:id="rId17"/>
    <p:sldId id="290" r:id="rId18"/>
    <p:sldId id="291" r:id="rId19"/>
    <p:sldId id="283" r:id="rId20"/>
    <p:sldId id="286" r:id="rId21"/>
  </p:sldIdLst>
  <p:sldSz cx="12192000" cy="6858000"/>
  <p:notesSz cx="6889750" cy="1002188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FCC00"/>
    <a:srgbClr val="FFCC66"/>
    <a:srgbClr val="FF9900"/>
    <a:srgbClr val="FFFF99"/>
    <a:srgbClr val="FFFF00"/>
    <a:srgbClr val="0099CC"/>
    <a:srgbClr val="99CC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1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408" y="7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1.svg"/><Relationship Id="rId1" Type="http://schemas.openxmlformats.org/officeDocument/2006/relationships/image" Target="../media/image3.png"/><Relationship Id="rId6" Type="http://schemas.openxmlformats.org/officeDocument/2006/relationships/image" Target="../media/image15.svg"/><Relationship Id="rId5" Type="http://schemas.openxmlformats.org/officeDocument/2006/relationships/image" Target="../media/image5.png"/><Relationship Id="rId4" Type="http://schemas.openxmlformats.org/officeDocument/2006/relationships/image" Target="../media/image13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5.svg"/><Relationship Id="rId2" Type="http://schemas.openxmlformats.org/officeDocument/2006/relationships/image" Target="../media/image11.svg"/><Relationship Id="rId1" Type="http://schemas.openxmlformats.org/officeDocument/2006/relationships/image" Target="../media/image3.png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3.svg"/><Relationship Id="rId9" Type="http://schemas.openxmlformats.org/officeDocument/2006/relationships/image" Target="../media/image17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11.svg"/><Relationship Id="rId1" Type="http://schemas.openxmlformats.org/officeDocument/2006/relationships/image" Target="../media/image9.png"/><Relationship Id="rId6" Type="http://schemas.openxmlformats.org/officeDocument/2006/relationships/image" Target="../media/image15.svg"/><Relationship Id="rId5" Type="http://schemas.openxmlformats.org/officeDocument/2006/relationships/image" Target="../media/image5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1.svg"/><Relationship Id="rId1" Type="http://schemas.openxmlformats.org/officeDocument/2006/relationships/image" Target="../media/image3.png"/><Relationship Id="rId6" Type="http://schemas.openxmlformats.org/officeDocument/2006/relationships/image" Target="../media/image15.svg"/><Relationship Id="rId5" Type="http://schemas.openxmlformats.org/officeDocument/2006/relationships/image" Target="../media/image5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5.svg"/><Relationship Id="rId2" Type="http://schemas.openxmlformats.org/officeDocument/2006/relationships/image" Target="../media/image11.svg"/><Relationship Id="rId1" Type="http://schemas.openxmlformats.org/officeDocument/2006/relationships/image" Target="../media/image3.png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3.svg"/><Relationship Id="rId9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11.svg"/><Relationship Id="rId1" Type="http://schemas.openxmlformats.org/officeDocument/2006/relationships/image" Target="../media/image9.png"/><Relationship Id="rId6" Type="http://schemas.openxmlformats.org/officeDocument/2006/relationships/image" Target="../media/image15.svg"/><Relationship Id="rId5" Type="http://schemas.openxmlformats.org/officeDocument/2006/relationships/image" Target="../media/image5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EF31FD-B56A-4321-AE8A-C0300FADFB2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01C1F34-5779-46EE-BABA-BC224BCE02E0}">
      <dgm:prSet custT="1"/>
      <dgm:spPr/>
      <dgm:t>
        <a:bodyPr/>
        <a:lstStyle/>
        <a:p>
          <a:pPr algn="just"/>
          <a:r>
            <a:rPr lang="es-ES" sz="3200" dirty="0" smtClean="0">
              <a:solidFill>
                <a:schemeClr val="tx1"/>
              </a:solidFill>
            </a:rPr>
            <a:t> </a:t>
          </a:r>
          <a:r>
            <a:rPr lang="es-ES" sz="3200" dirty="0" smtClean="0">
              <a:solidFill>
                <a:schemeClr val="bg1"/>
              </a:solidFill>
            </a:rPr>
            <a:t>LÍNEA </a:t>
          </a:r>
          <a:r>
            <a:rPr lang="es-ES" sz="3200" dirty="0">
              <a:solidFill>
                <a:schemeClr val="bg1"/>
              </a:solidFill>
            </a:rPr>
            <a:t>1: FOMENTO DEL </a:t>
          </a:r>
          <a:r>
            <a:rPr lang="es-ES" sz="3200" dirty="0" smtClean="0">
              <a:solidFill>
                <a:schemeClr val="bg1"/>
              </a:solidFill>
            </a:rPr>
            <a:t>ALQUILER</a:t>
          </a:r>
          <a:endParaRPr lang="en-US" sz="3200" dirty="0">
            <a:solidFill>
              <a:schemeClr val="bg1"/>
            </a:solidFill>
          </a:endParaRPr>
        </a:p>
      </dgm:t>
    </dgm:pt>
    <dgm:pt modelId="{5DB0BA2D-461D-49FF-A944-A04C4AC7A087}" type="parTrans" cxnId="{C56E45B5-8FBB-4A6B-A257-FE30C5DD0F53}">
      <dgm:prSet/>
      <dgm:spPr/>
      <dgm:t>
        <a:bodyPr/>
        <a:lstStyle/>
        <a:p>
          <a:endParaRPr lang="en-US"/>
        </a:p>
      </dgm:t>
    </dgm:pt>
    <dgm:pt modelId="{DB9DBC4E-4CF6-43EE-991B-DD6085541BEE}" type="sibTrans" cxnId="{C56E45B5-8FBB-4A6B-A257-FE30C5DD0F53}">
      <dgm:prSet/>
      <dgm:spPr/>
      <dgm:t>
        <a:bodyPr/>
        <a:lstStyle/>
        <a:p>
          <a:endParaRPr lang="en-US"/>
        </a:p>
      </dgm:t>
    </dgm:pt>
    <dgm:pt modelId="{AB256D18-9FC9-4820-BB01-1E73D757E55A}">
      <dgm:prSet custT="1"/>
      <dgm:spPr/>
      <dgm:t>
        <a:bodyPr/>
        <a:lstStyle/>
        <a:p>
          <a:pPr algn="just"/>
          <a:r>
            <a:rPr lang="es-ES" sz="3200" dirty="0" smtClean="0">
              <a:solidFill>
                <a:schemeClr val="tx1"/>
              </a:solidFill>
            </a:rPr>
            <a:t> </a:t>
          </a:r>
          <a:r>
            <a:rPr lang="es-ES" sz="3200" dirty="0" smtClean="0">
              <a:solidFill>
                <a:schemeClr val="bg1"/>
              </a:solidFill>
            </a:rPr>
            <a:t>LÍNEA </a:t>
          </a:r>
          <a:r>
            <a:rPr lang="es-ES" sz="3200" dirty="0">
              <a:solidFill>
                <a:schemeClr val="bg1"/>
              </a:solidFill>
            </a:rPr>
            <a:t>2: PROMOCIÓN DE VIVIENDA </a:t>
          </a:r>
          <a:r>
            <a:rPr lang="es-ES" sz="3200" dirty="0" smtClean="0">
              <a:solidFill>
                <a:schemeClr val="bg1"/>
              </a:solidFill>
            </a:rPr>
            <a:t>PROTEGIDA</a:t>
          </a:r>
          <a:endParaRPr lang="en-US" sz="3200" dirty="0">
            <a:solidFill>
              <a:schemeClr val="bg1"/>
            </a:solidFill>
          </a:endParaRPr>
        </a:p>
      </dgm:t>
    </dgm:pt>
    <dgm:pt modelId="{6F59E3A9-673C-4A52-99D1-8C31416EE569}" type="parTrans" cxnId="{865B1BB7-3B2A-4281-B440-5D63A495894D}">
      <dgm:prSet/>
      <dgm:spPr/>
      <dgm:t>
        <a:bodyPr/>
        <a:lstStyle/>
        <a:p>
          <a:endParaRPr lang="en-US"/>
        </a:p>
      </dgm:t>
    </dgm:pt>
    <dgm:pt modelId="{4987D7BA-1E19-45E1-85E0-A47BE58A59E6}" type="sibTrans" cxnId="{865B1BB7-3B2A-4281-B440-5D63A495894D}">
      <dgm:prSet/>
      <dgm:spPr/>
      <dgm:t>
        <a:bodyPr/>
        <a:lstStyle/>
        <a:p>
          <a:endParaRPr lang="en-US"/>
        </a:p>
      </dgm:t>
    </dgm:pt>
    <dgm:pt modelId="{A907731B-0B70-47CF-A788-1F4CFF221063}">
      <dgm:prSet custT="1"/>
      <dgm:spPr/>
      <dgm:t>
        <a:bodyPr/>
        <a:lstStyle/>
        <a:p>
          <a:pPr algn="just"/>
          <a:r>
            <a:rPr lang="es-ES" sz="3200" dirty="0" smtClean="0"/>
            <a:t> LÍNEA </a:t>
          </a:r>
          <a:r>
            <a:rPr lang="es-ES" sz="3200" dirty="0"/>
            <a:t>3: REHABILITACIÓN DE EDIFICIOS </a:t>
          </a:r>
          <a:r>
            <a:rPr lang="es-ES" sz="3200" dirty="0" smtClean="0"/>
            <a:t>RESIDENCIALES</a:t>
          </a:r>
          <a:endParaRPr lang="en-US" sz="3200" dirty="0"/>
        </a:p>
      </dgm:t>
    </dgm:pt>
    <dgm:pt modelId="{316AD6B3-5F10-49D8-80FD-30C6DCCF073E}" type="parTrans" cxnId="{33E312C8-307F-42A5-AD8B-90083B10CC23}">
      <dgm:prSet/>
      <dgm:spPr/>
      <dgm:t>
        <a:bodyPr/>
        <a:lstStyle/>
        <a:p>
          <a:endParaRPr lang="en-US"/>
        </a:p>
      </dgm:t>
    </dgm:pt>
    <dgm:pt modelId="{4BDDF0DB-0CCA-4A49-B7DE-BC70B62DF6D4}" type="sibTrans" cxnId="{33E312C8-307F-42A5-AD8B-90083B10CC23}">
      <dgm:prSet/>
      <dgm:spPr/>
      <dgm:t>
        <a:bodyPr/>
        <a:lstStyle/>
        <a:p>
          <a:endParaRPr lang="en-US"/>
        </a:p>
      </dgm:t>
    </dgm:pt>
    <dgm:pt modelId="{7FE4E5DC-C371-47F1-B24A-E19456CA463A}">
      <dgm:prSet custT="1"/>
      <dgm:spPr/>
      <dgm:t>
        <a:bodyPr/>
        <a:lstStyle/>
        <a:p>
          <a:pPr algn="just"/>
          <a:r>
            <a:rPr lang="es-ES" sz="3200" dirty="0" smtClean="0"/>
            <a:t> LÍNEA </a:t>
          </a:r>
          <a:r>
            <a:rPr lang="es-ES" sz="3200" dirty="0"/>
            <a:t>4: REGENERACIÓN </a:t>
          </a:r>
          <a:r>
            <a:rPr lang="es-ES" sz="3200" dirty="0" smtClean="0"/>
            <a:t>URBANA</a:t>
          </a:r>
          <a:endParaRPr lang="en-US" sz="3200" dirty="0"/>
        </a:p>
      </dgm:t>
    </dgm:pt>
    <dgm:pt modelId="{8F468180-053B-4982-8CAE-0A3206696D57}" type="parTrans" cxnId="{93E261BA-D086-4C0C-B5ED-4E3AE5A77DBD}">
      <dgm:prSet/>
      <dgm:spPr/>
      <dgm:t>
        <a:bodyPr/>
        <a:lstStyle/>
        <a:p>
          <a:endParaRPr lang="en-US"/>
        </a:p>
      </dgm:t>
    </dgm:pt>
    <dgm:pt modelId="{FDF3DCBF-763F-4B0E-B366-54809DA2E311}" type="sibTrans" cxnId="{93E261BA-D086-4C0C-B5ED-4E3AE5A77DBD}">
      <dgm:prSet/>
      <dgm:spPr/>
      <dgm:t>
        <a:bodyPr/>
        <a:lstStyle/>
        <a:p>
          <a:endParaRPr lang="en-US"/>
        </a:p>
      </dgm:t>
    </dgm:pt>
    <dgm:pt modelId="{585A15EF-A2D6-49B6-8124-C296EDE641EA}" type="pres">
      <dgm:prSet presAssocID="{C0EF31FD-B56A-4321-AE8A-C0300FADFB2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6ACF88C-8C37-44D1-8100-38CDF774E04F}" type="pres">
      <dgm:prSet presAssocID="{E01C1F34-5779-46EE-BABA-BC224BCE02E0}" presName="compNode" presStyleCnt="0"/>
      <dgm:spPr/>
    </dgm:pt>
    <dgm:pt modelId="{38931CCA-AA47-4584-BD31-BA8AADD71D96}" type="pres">
      <dgm:prSet presAssocID="{E01C1F34-5779-46EE-BABA-BC224BCE02E0}" presName="bgRect" presStyleLbl="bgShp" presStyleIdx="0" presStyleCnt="4" custScaleY="120460"/>
      <dgm:spPr/>
      <dgm:t>
        <a:bodyPr/>
        <a:lstStyle/>
        <a:p>
          <a:endParaRPr lang="es-ES"/>
        </a:p>
      </dgm:t>
    </dgm:pt>
    <dgm:pt modelId="{13B83CD7-EA52-44A8-915B-D168B16BE7C0}" type="pres">
      <dgm:prSet presAssocID="{E01C1F34-5779-46EE-BABA-BC224BCE02E0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D3D58CD1-B86E-41CE-9CF6-764DB3DDBED3}" type="pres">
      <dgm:prSet presAssocID="{E01C1F34-5779-46EE-BABA-BC224BCE02E0}" presName="spaceRect" presStyleCnt="0"/>
      <dgm:spPr/>
    </dgm:pt>
    <dgm:pt modelId="{59CEAFC1-7096-426F-BA85-A952F23680D8}" type="pres">
      <dgm:prSet presAssocID="{E01C1F34-5779-46EE-BABA-BC224BCE02E0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B6F1D9F4-B30F-417B-A2E1-9A45CCB2003D}" type="pres">
      <dgm:prSet presAssocID="{DB9DBC4E-4CF6-43EE-991B-DD6085541BEE}" presName="sibTrans" presStyleCnt="0"/>
      <dgm:spPr/>
    </dgm:pt>
    <dgm:pt modelId="{37DFDB4A-264F-4C64-81F8-B84E6941CE78}" type="pres">
      <dgm:prSet presAssocID="{AB256D18-9FC9-4820-BB01-1E73D757E55A}" presName="compNode" presStyleCnt="0"/>
      <dgm:spPr/>
    </dgm:pt>
    <dgm:pt modelId="{9450643A-94E6-4CBA-A122-7155926C085F}" type="pres">
      <dgm:prSet presAssocID="{AB256D18-9FC9-4820-BB01-1E73D757E55A}" presName="bgRect" presStyleLbl="bgShp" presStyleIdx="1" presStyleCnt="4" custScaleY="139721" custLinFactNeighborX="295" custLinFactNeighborY="4520"/>
      <dgm:spPr>
        <a:solidFill>
          <a:srgbClr val="FFC000"/>
        </a:solidFill>
      </dgm:spPr>
      <dgm:t>
        <a:bodyPr/>
        <a:lstStyle/>
        <a:p>
          <a:endParaRPr lang="es-ES"/>
        </a:p>
      </dgm:t>
    </dgm:pt>
    <dgm:pt modelId="{A39F1019-47A8-43D3-A0E1-EC9CB0DBC0DE}" type="pres">
      <dgm:prSet presAssocID="{AB256D18-9FC9-4820-BB01-1E73D757E55A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D2199346-44F3-4FC9-94CC-BEDFDCCAE706}" type="pres">
      <dgm:prSet presAssocID="{AB256D18-9FC9-4820-BB01-1E73D757E55A}" presName="spaceRect" presStyleCnt="0"/>
      <dgm:spPr/>
    </dgm:pt>
    <dgm:pt modelId="{46AE7B6B-21B9-42CE-805D-D645247562B3}" type="pres">
      <dgm:prSet presAssocID="{AB256D18-9FC9-4820-BB01-1E73D757E55A}" presName="parTx" presStyleLbl="revTx" presStyleIdx="1" presStyleCnt="4" custScaleY="9324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8BBD1041-A1D3-4B97-9C7E-07CAD18D4A49}" type="pres">
      <dgm:prSet presAssocID="{4987D7BA-1E19-45E1-85E0-A47BE58A59E6}" presName="sibTrans" presStyleCnt="0"/>
      <dgm:spPr/>
    </dgm:pt>
    <dgm:pt modelId="{D26DB798-AC34-46B7-9B04-5DDA3E248588}" type="pres">
      <dgm:prSet presAssocID="{A907731B-0B70-47CF-A788-1F4CFF221063}" presName="compNode" presStyleCnt="0"/>
      <dgm:spPr/>
    </dgm:pt>
    <dgm:pt modelId="{9FC3E8B3-4CC1-48C0-B2F4-B1EB25DC9A63}" type="pres">
      <dgm:prSet presAssocID="{A907731B-0B70-47CF-A788-1F4CFF221063}" presName="bgRect" presStyleLbl="bgShp" presStyleIdx="2" presStyleCnt="4" custScaleY="122129" custLinFactNeighborX="-495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s-ES"/>
        </a:p>
      </dgm:t>
    </dgm:pt>
    <dgm:pt modelId="{4474C782-3728-4665-B918-00177CFF5D14}" type="pres">
      <dgm:prSet presAssocID="{A907731B-0B70-47CF-A788-1F4CFF221063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Casa de reforma con destellos"/>
        </a:ext>
      </dgm:extLst>
    </dgm:pt>
    <dgm:pt modelId="{88E84808-8730-4BDA-ABB7-567173D2C946}" type="pres">
      <dgm:prSet presAssocID="{A907731B-0B70-47CF-A788-1F4CFF221063}" presName="spaceRect" presStyleCnt="0"/>
      <dgm:spPr/>
    </dgm:pt>
    <dgm:pt modelId="{80FB6787-113E-47F1-997E-E93F48F64862}" type="pres">
      <dgm:prSet presAssocID="{A907731B-0B70-47CF-A788-1F4CFF221063}" presName="parTx" presStyleLbl="revTx" presStyleIdx="2" presStyleCnt="4" custScaleX="10131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463BB541-B492-47D4-A86F-B7DA8753CA5A}" type="pres">
      <dgm:prSet presAssocID="{4BDDF0DB-0CCA-4A49-B7DE-BC70B62DF6D4}" presName="sibTrans" presStyleCnt="0"/>
      <dgm:spPr/>
    </dgm:pt>
    <dgm:pt modelId="{92F19AF3-5E3F-4B22-8998-DAFAB2F1FC92}" type="pres">
      <dgm:prSet presAssocID="{7FE4E5DC-C371-47F1-B24A-E19456CA463A}" presName="compNode" presStyleCnt="0"/>
      <dgm:spPr/>
    </dgm:pt>
    <dgm:pt modelId="{D7BA13EC-FF7F-4FBD-87EB-0AC668509FC9}" type="pres">
      <dgm:prSet presAssocID="{7FE4E5DC-C371-47F1-B24A-E19456CA463A}" presName="bgRect" presStyleLbl="bgShp" presStyleIdx="3" presStyleCnt="4" custScaleY="13065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ES"/>
        </a:p>
      </dgm:t>
    </dgm:pt>
    <dgm:pt modelId="{BDC09313-FFCB-4517-B5EF-90D438731977}" type="pres">
      <dgm:prSet presAssocID="{7FE4E5DC-C371-47F1-B24A-E19456CA463A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Park scene"/>
        </a:ext>
      </dgm:extLst>
    </dgm:pt>
    <dgm:pt modelId="{6AAD74B9-14FD-4B74-8151-D5818C7994AF}" type="pres">
      <dgm:prSet presAssocID="{7FE4E5DC-C371-47F1-B24A-E19456CA463A}" presName="spaceRect" presStyleCnt="0"/>
      <dgm:spPr/>
    </dgm:pt>
    <dgm:pt modelId="{248E710D-F8B9-42F5-A2AB-3D02D3D21EDE}" type="pres">
      <dgm:prSet presAssocID="{7FE4E5DC-C371-47F1-B24A-E19456CA463A}" presName="parTx" presStyleLbl="revTx" presStyleIdx="3" presStyleCnt="4" custScaleX="10132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5ECD2DEF-C0B5-4EF2-AF8F-881A3ABDD0FC}" type="presOf" srcId="{E01C1F34-5779-46EE-BABA-BC224BCE02E0}" destId="{59CEAFC1-7096-426F-BA85-A952F23680D8}" srcOrd="0" destOrd="0" presId="urn:microsoft.com/office/officeart/2018/2/layout/IconVerticalSolidList"/>
    <dgm:cxn modelId="{339B351D-2C5D-41F6-AA92-6B16BF92D4DB}" type="presOf" srcId="{C0EF31FD-B56A-4321-AE8A-C0300FADFB27}" destId="{585A15EF-A2D6-49B6-8124-C296EDE641EA}" srcOrd="0" destOrd="0" presId="urn:microsoft.com/office/officeart/2018/2/layout/IconVerticalSolidList"/>
    <dgm:cxn modelId="{33E312C8-307F-42A5-AD8B-90083B10CC23}" srcId="{C0EF31FD-B56A-4321-AE8A-C0300FADFB27}" destId="{A907731B-0B70-47CF-A788-1F4CFF221063}" srcOrd="2" destOrd="0" parTransId="{316AD6B3-5F10-49D8-80FD-30C6DCCF073E}" sibTransId="{4BDDF0DB-0CCA-4A49-B7DE-BC70B62DF6D4}"/>
    <dgm:cxn modelId="{93E261BA-D086-4C0C-B5ED-4E3AE5A77DBD}" srcId="{C0EF31FD-B56A-4321-AE8A-C0300FADFB27}" destId="{7FE4E5DC-C371-47F1-B24A-E19456CA463A}" srcOrd="3" destOrd="0" parTransId="{8F468180-053B-4982-8CAE-0A3206696D57}" sibTransId="{FDF3DCBF-763F-4B0E-B366-54809DA2E311}"/>
    <dgm:cxn modelId="{865B1BB7-3B2A-4281-B440-5D63A495894D}" srcId="{C0EF31FD-B56A-4321-AE8A-C0300FADFB27}" destId="{AB256D18-9FC9-4820-BB01-1E73D757E55A}" srcOrd="1" destOrd="0" parTransId="{6F59E3A9-673C-4A52-99D1-8C31416EE569}" sibTransId="{4987D7BA-1E19-45E1-85E0-A47BE58A59E6}"/>
    <dgm:cxn modelId="{C56E45B5-8FBB-4A6B-A257-FE30C5DD0F53}" srcId="{C0EF31FD-B56A-4321-AE8A-C0300FADFB27}" destId="{E01C1F34-5779-46EE-BABA-BC224BCE02E0}" srcOrd="0" destOrd="0" parTransId="{5DB0BA2D-461D-49FF-A944-A04C4AC7A087}" sibTransId="{DB9DBC4E-4CF6-43EE-991B-DD6085541BEE}"/>
    <dgm:cxn modelId="{BAD7D3AE-3D46-4B0B-94D6-DE434E402D35}" type="presOf" srcId="{7FE4E5DC-C371-47F1-B24A-E19456CA463A}" destId="{248E710D-F8B9-42F5-A2AB-3D02D3D21EDE}" srcOrd="0" destOrd="0" presId="urn:microsoft.com/office/officeart/2018/2/layout/IconVerticalSolidList"/>
    <dgm:cxn modelId="{2C49E299-1813-43D3-A077-D0F30749FFC6}" type="presOf" srcId="{AB256D18-9FC9-4820-BB01-1E73D757E55A}" destId="{46AE7B6B-21B9-42CE-805D-D645247562B3}" srcOrd="0" destOrd="0" presId="urn:microsoft.com/office/officeart/2018/2/layout/IconVerticalSolidList"/>
    <dgm:cxn modelId="{6B7034CB-716E-49C7-B0F4-8900F42C2657}" type="presOf" srcId="{A907731B-0B70-47CF-A788-1F4CFF221063}" destId="{80FB6787-113E-47F1-997E-E93F48F64862}" srcOrd="0" destOrd="0" presId="urn:microsoft.com/office/officeart/2018/2/layout/IconVerticalSolidList"/>
    <dgm:cxn modelId="{0FA1D940-9DA8-4EFA-873C-8953A3295CCC}" type="presParOf" srcId="{585A15EF-A2D6-49B6-8124-C296EDE641EA}" destId="{86ACF88C-8C37-44D1-8100-38CDF774E04F}" srcOrd="0" destOrd="0" presId="urn:microsoft.com/office/officeart/2018/2/layout/IconVerticalSolidList"/>
    <dgm:cxn modelId="{4A1086F3-8901-42FA-82FB-8428DF4DB30A}" type="presParOf" srcId="{86ACF88C-8C37-44D1-8100-38CDF774E04F}" destId="{38931CCA-AA47-4584-BD31-BA8AADD71D96}" srcOrd="0" destOrd="0" presId="urn:microsoft.com/office/officeart/2018/2/layout/IconVerticalSolidList"/>
    <dgm:cxn modelId="{8B9D3FA6-CFAC-4DC6-86BB-B68873989A8F}" type="presParOf" srcId="{86ACF88C-8C37-44D1-8100-38CDF774E04F}" destId="{13B83CD7-EA52-44A8-915B-D168B16BE7C0}" srcOrd="1" destOrd="0" presId="urn:microsoft.com/office/officeart/2018/2/layout/IconVerticalSolidList"/>
    <dgm:cxn modelId="{30327761-4281-47AA-B9D9-4E53BC8AFA75}" type="presParOf" srcId="{86ACF88C-8C37-44D1-8100-38CDF774E04F}" destId="{D3D58CD1-B86E-41CE-9CF6-764DB3DDBED3}" srcOrd="2" destOrd="0" presId="urn:microsoft.com/office/officeart/2018/2/layout/IconVerticalSolidList"/>
    <dgm:cxn modelId="{ECE52FD2-AD2A-44BB-BF13-A4166C5EB857}" type="presParOf" srcId="{86ACF88C-8C37-44D1-8100-38CDF774E04F}" destId="{59CEAFC1-7096-426F-BA85-A952F23680D8}" srcOrd="3" destOrd="0" presId="urn:microsoft.com/office/officeart/2018/2/layout/IconVerticalSolidList"/>
    <dgm:cxn modelId="{00FE5F3C-D8F9-4ACB-8699-F07378F99970}" type="presParOf" srcId="{585A15EF-A2D6-49B6-8124-C296EDE641EA}" destId="{B6F1D9F4-B30F-417B-A2E1-9A45CCB2003D}" srcOrd="1" destOrd="0" presId="urn:microsoft.com/office/officeart/2018/2/layout/IconVerticalSolidList"/>
    <dgm:cxn modelId="{168BAA8B-A546-40F9-8C1F-6FB89DAB8C7D}" type="presParOf" srcId="{585A15EF-A2D6-49B6-8124-C296EDE641EA}" destId="{37DFDB4A-264F-4C64-81F8-B84E6941CE78}" srcOrd="2" destOrd="0" presId="urn:microsoft.com/office/officeart/2018/2/layout/IconVerticalSolidList"/>
    <dgm:cxn modelId="{1AF7C466-24C7-4003-A42D-42BD1A62CADF}" type="presParOf" srcId="{37DFDB4A-264F-4C64-81F8-B84E6941CE78}" destId="{9450643A-94E6-4CBA-A122-7155926C085F}" srcOrd="0" destOrd="0" presId="urn:microsoft.com/office/officeart/2018/2/layout/IconVerticalSolidList"/>
    <dgm:cxn modelId="{6797C94E-778F-4526-A972-FC4E851F9119}" type="presParOf" srcId="{37DFDB4A-264F-4C64-81F8-B84E6941CE78}" destId="{A39F1019-47A8-43D3-A0E1-EC9CB0DBC0DE}" srcOrd="1" destOrd="0" presId="urn:microsoft.com/office/officeart/2018/2/layout/IconVerticalSolidList"/>
    <dgm:cxn modelId="{04FAF65F-654C-45AE-8A94-EF39DE6BE125}" type="presParOf" srcId="{37DFDB4A-264F-4C64-81F8-B84E6941CE78}" destId="{D2199346-44F3-4FC9-94CC-BEDFDCCAE706}" srcOrd="2" destOrd="0" presId="urn:microsoft.com/office/officeart/2018/2/layout/IconVerticalSolidList"/>
    <dgm:cxn modelId="{F45B6759-D4CF-4BBE-8381-0C8EFF8890E6}" type="presParOf" srcId="{37DFDB4A-264F-4C64-81F8-B84E6941CE78}" destId="{46AE7B6B-21B9-42CE-805D-D645247562B3}" srcOrd="3" destOrd="0" presId="urn:microsoft.com/office/officeart/2018/2/layout/IconVerticalSolidList"/>
    <dgm:cxn modelId="{63A3BE20-69B7-40E8-B62D-6DF90670AF56}" type="presParOf" srcId="{585A15EF-A2D6-49B6-8124-C296EDE641EA}" destId="{8BBD1041-A1D3-4B97-9C7E-07CAD18D4A49}" srcOrd="3" destOrd="0" presId="urn:microsoft.com/office/officeart/2018/2/layout/IconVerticalSolidList"/>
    <dgm:cxn modelId="{313644BF-DF47-4F01-ADC5-2E105A158DA8}" type="presParOf" srcId="{585A15EF-A2D6-49B6-8124-C296EDE641EA}" destId="{D26DB798-AC34-46B7-9B04-5DDA3E248588}" srcOrd="4" destOrd="0" presId="urn:microsoft.com/office/officeart/2018/2/layout/IconVerticalSolidList"/>
    <dgm:cxn modelId="{6982EC3B-B8DE-4C05-A331-7E0939EB8810}" type="presParOf" srcId="{D26DB798-AC34-46B7-9B04-5DDA3E248588}" destId="{9FC3E8B3-4CC1-48C0-B2F4-B1EB25DC9A63}" srcOrd="0" destOrd="0" presId="urn:microsoft.com/office/officeart/2018/2/layout/IconVerticalSolidList"/>
    <dgm:cxn modelId="{E1249E0C-5E06-4F4C-A485-1E47B04C5E40}" type="presParOf" srcId="{D26DB798-AC34-46B7-9B04-5DDA3E248588}" destId="{4474C782-3728-4665-B918-00177CFF5D14}" srcOrd="1" destOrd="0" presId="urn:microsoft.com/office/officeart/2018/2/layout/IconVerticalSolidList"/>
    <dgm:cxn modelId="{5AAF2683-64C5-4FC5-8D25-B1F3BAE1593C}" type="presParOf" srcId="{D26DB798-AC34-46B7-9B04-5DDA3E248588}" destId="{88E84808-8730-4BDA-ABB7-567173D2C946}" srcOrd="2" destOrd="0" presId="urn:microsoft.com/office/officeart/2018/2/layout/IconVerticalSolidList"/>
    <dgm:cxn modelId="{75E1C0DA-7079-4265-9956-31086181A021}" type="presParOf" srcId="{D26DB798-AC34-46B7-9B04-5DDA3E248588}" destId="{80FB6787-113E-47F1-997E-E93F48F64862}" srcOrd="3" destOrd="0" presId="urn:microsoft.com/office/officeart/2018/2/layout/IconVerticalSolidList"/>
    <dgm:cxn modelId="{34AD3433-70B3-4480-BF68-B2567D7CA4C6}" type="presParOf" srcId="{585A15EF-A2D6-49B6-8124-C296EDE641EA}" destId="{463BB541-B492-47D4-A86F-B7DA8753CA5A}" srcOrd="5" destOrd="0" presId="urn:microsoft.com/office/officeart/2018/2/layout/IconVerticalSolidList"/>
    <dgm:cxn modelId="{0D180494-7882-45C7-89B6-250E9F273E57}" type="presParOf" srcId="{585A15EF-A2D6-49B6-8124-C296EDE641EA}" destId="{92F19AF3-5E3F-4B22-8998-DAFAB2F1FC92}" srcOrd="6" destOrd="0" presId="urn:microsoft.com/office/officeart/2018/2/layout/IconVerticalSolidList"/>
    <dgm:cxn modelId="{25D06564-2E41-481A-9B14-52482F55FA4C}" type="presParOf" srcId="{92F19AF3-5E3F-4B22-8998-DAFAB2F1FC92}" destId="{D7BA13EC-FF7F-4FBD-87EB-0AC668509FC9}" srcOrd="0" destOrd="0" presId="urn:microsoft.com/office/officeart/2018/2/layout/IconVerticalSolidList"/>
    <dgm:cxn modelId="{B3BB5C6D-B48B-4A7B-8FF9-90D0AC75EED4}" type="presParOf" srcId="{92F19AF3-5E3F-4B22-8998-DAFAB2F1FC92}" destId="{BDC09313-FFCB-4517-B5EF-90D438731977}" srcOrd="1" destOrd="0" presId="urn:microsoft.com/office/officeart/2018/2/layout/IconVerticalSolidList"/>
    <dgm:cxn modelId="{3F83AD36-5843-48ED-8BC8-8A2E2BE20CA7}" type="presParOf" srcId="{92F19AF3-5E3F-4B22-8998-DAFAB2F1FC92}" destId="{6AAD74B9-14FD-4B74-8151-D5818C7994AF}" srcOrd="2" destOrd="0" presId="urn:microsoft.com/office/officeart/2018/2/layout/IconVerticalSolidList"/>
    <dgm:cxn modelId="{68165986-1D9E-4F1E-BE76-6BFFF3A144A1}" type="presParOf" srcId="{92F19AF3-5E3F-4B22-8998-DAFAB2F1FC92}" destId="{248E710D-F8B9-42F5-A2AB-3D02D3D21ED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EF31FD-B56A-4321-AE8A-C0300FADFB2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01C1F34-5779-46EE-BABA-BC224BCE02E0}">
      <dgm:prSet custT="1"/>
      <dgm:spPr/>
      <dgm:t>
        <a:bodyPr/>
        <a:lstStyle/>
        <a:p>
          <a:pPr algn="just"/>
          <a:r>
            <a:rPr lang="es-ES" sz="3200" dirty="0" smtClean="0">
              <a:solidFill>
                <a:schemeClr val="tx1"/>
              </a:solidFill>
            </a:rPr>
            <a:t> </a:t>
          </a:r>
          <a:r>
            <a:rPr lang="es-E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LÍNEA </a:t>
          </a:r>
          <a:r>
            <a:rPr lang="es-E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1: FOMENTO DEL </a:t>
          </a:r>
          <a:r>
            <a:rPr lang="es-E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ALQUILER</a:t>
          </a:r>
          <a:endParaRPr lang="en-US" sz="3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DB0BA2D-461D-49FF-A944-A04C4AC7A087}" type="parTrans" cxnId="{C56E45B5-8FBB-4A6B-A257-FE30C5DD0F53}">
      <dgm:prSet/>
      <dgm:spPr/>
      <dgm:t>
        <a:bodyPr/>
        <a:lstStyle/>
        <a:p>
          <a:endParaRPr lang="en-US"/>
        </a:p>
      </dgm:t>
    </dgm:pt>
    <dgm:pt modelId="{DB9DBC4E-4CF6-43EE-991B-DD6085541BEE}" type="sibTrans" cxnId="{C56E45B5-8FBB-4A6B-A257-FE30C5DD0F53}">
      <dgm:prSet/>
      <dgm:spPr/>
      <dgm:t>
        <a:bodyPr/>
        <a:lstStyle/>
        <a:p>
          <a:endParaRPr lang="en-US"/>
        </a:p>
      </dgm:t>
    </dgm:pt>
    <dgm:pt modelId="{AB256D18-9FC9-4820-BB01-1E73D757E55A}">
      <dgm:prSet custT="1"/>
      <dgm:spPr/>
      <dgm:t>
        <a:bodyPr/>
        <a:lstStyle/>
        <a:p>
          <a:pPr algn="just"/>
          <a:r>
            <a:rPr lang="es-ES" sz="3200" dirty="0" smtClean="0">
              <a:solidFill>
                <a:schemeClr val="tx1"/>
              </a:solidFill>
            </a:rPr>
            <a:t> </a:t>
          </a:r>
          <a:r>
            <a:rPr lang="es-E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LÍNEA </a:t>
          </a:r>
          <a:r>
            <a:rPr lang="es-E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2: PROMOCIÓN DE VIVIENDA </a:t>
          </a:r>
          <a:r>
            <a:rPr lang="es-E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PROTEGIDA</a:t>
          </a:r>
          <a:endParaRPr lang="en-US" sz="3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F59E3A9-673C-4A52-99D1-8C31416EE569}" type="parTrans" cxnId="{865B1BB7-3B2A-4281-B440-5D63A495894D}">
      <dgm:prSet/>
      <dgm:spPr/>
      <dgm:t>
        <a:bodyPr/>
        <a:lstStyle/>
        <a:p>
          <a:endParaRPr lang="en-US"/>
        </a:p>
      </dgm:t>
    </dgm:pt>
    <dgm:pt modelId="{4987D7BA-1E19-45E1-85E0-A47BE58A59E6}" type="sibTrans" cxnId="{865B1BB7-3B2A-4281-B440-5D63A495894D}">
      <dgm:prSet/>
      <dgm:spPr/>
      <dgm:t>
        <a:bodyPr/>
        <a:lstStyle/>
        <a:p>
          <a:endParaRPr lang="en-US"/>
        </a:p>
      </dgm:t>
    </dgm:pt>
    <dgm:pt modelId="{A907731B-0B70-47CF-A788-1F4CFF221063}">
      <dgm:prSet custT="1"/>
      <dgm:spPr/>
      <dgm:t>
        <a:bodyPr/>
        <a:lstStyle/>
        <a:p>
          <a:pPr algn="just"/>
          <a:r>
            <a:rPr lang="es-ES" sz="3200" dirty="0" smtClean="0"/>
            <a:t> LÍNEA </a:t>
          </a:r>
          <a:r>
            <a:rPr lang="es-ES" sz="3200" dirty="0"/>
            <a:t>3: REHABILITACIÓN DE EDIFICIOS </a:t>
          </a:r>
          <a:r>
            <a:rPr lang="es-ES" sz="3200" dirty="0" smtClean="0"/>
            <a:t>RESIDENCIALES</a:t>
          </a:r>
          <a:endParaRPr lang="en-US" sz="3200" dirty="0"/>
        </a:p>
      </dgm:t>
    </dgm:pt>
    <dgm:pt modelId="{316AD6B3-5F10-49D8-80FD-30C6DCCF073E}" type="parTrans" cxnId="{33E312C8-307F-42A5-AD8B-90083B10CC23}">
      <dgm:prSet/>
      <dgm:spPr/>
      <dgm:t>
        <a:bodyPr/>
        <a:lstStyle/>
        <a:p>
          <a:endParaRPr lang="en-US"/>
        </a:p>
      </dgm:t>
    </dgm:pt>
    <dgm:pt modelId="{4BDDF0DB-0CCA-4A49-B7DE-BC70B62DF6D4}" type="sibTrans" cxnId="{33E312C8-307F-42A5-AD8B-90083B10CC23}">
      <dgm:prSet/>
      <dgm:spPr/>
      <dgm:t>
        <a:bodyPr/>
        <a:lstStyle/>
        <a:p>
          <a:endParaRPr lang="en-US"/>
        </a:p>
      </dgm:t>
    </dgm:pt>
    <dgm:pt modelId="{7FE4E5DC-C371-47F1-B24A-E19456CA463A}">
      <dgm:prSet custT="1"/>
      <dgm:spPr/>
      <dgm:t>
        <a:bodyPr/>
        <a:lstStyle/>
        <a:p>
          <a:pPr algn="just"/>
          <a:r>
            <a:rPr lang="es-ES" sz="3200" dirty="0" smtClean="0"/>
            <a:t> LÍNEA </a:t>
          </a:r>
          <a:r>
            <a:rPr lang="es-ES" sz="3200" dirty="0"/>
            <a:t>4: REGENERACIÓN </a:t>
          </a:r>
          <a:r>
            <a:rPr lang="es-ES" sz="3200" dirty="0" smtClean="0"/>
            <a:t>URBANA</a:t>
          </a:r>
          <a:endParaRPr lang="en-US" sz="3200" dirty="0"/>
        </a:p>
      </dgm:t>
    </dgm:pt>
    <dgm:pt modelId="{8F468180-053B-4982-8CAE-0A3206696D57}" type="parTrans" cxnId="{93E261BA-D086-4C0C-B5ED-4E3AE5A77DBD}">
      <dgm:prSet/>
      <dgm:spPr/>
      <dgm:t>
        <a:bodyPr/>
        <a:lstStyle/>
        <a:p>
          <a:endParaRPr lang="en-US"/>
        </a:p>
      </dgm:t>
    </dgm:pt>
    <dgm:pt modelId="{FDF3DCBF-763F-4B0E-B366-54809DA2E311}" type="sibTrans" cxnId="{93E261BA-D086-4C0C-B5ED-4E3AE5A77DBD}">
      <dgm:prSet/>
      <dgm:spPr/>
      <dgm:t>
        <a:bodyPr/>
        <a:lstStyle/>
        <a:p>
          <a:endParaRPr lang="en-US"/>
        </a:p>
      </dgm:t>
    </dgm:pt>
    <dgm:pt modelId="{585A15EF-A2D6-49B6-8124-C296EDE641EA}" type="pres">
      <dgm:prSet presAssocID="{C0EF31FD-B56A-4321-AE8A-C0300FADFB2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6ACF88C-8C37-44D1-8100-38CDF774E04F}" type="pres">
      <dgm:prSet presAssocID="{E01C1F34-5779-46EE-BABA-BC224BCE02E0}" presName="compNode" presStyleCnt="0"/>
      <dgm:spPr/>
    </dgm:pt>
    <dgm:pt modelId="{38931CCA-AA47-4584-BD31-BA8AADD71D96}" type="pres">
      <dgm:prSet presAssocID="{E01C1F34-5779-46EE-BABA-BC224BCE02E0}" presName="bgRect" presStyleLbl="bgShp" presStyleIdx="0" presStyleCnt="4" custScaleY="120460" custLinFactNeighborY="-6655"/>
      <dgm:spPr/>
      <dgm:t>
        <a:bodyPr/>
        <a:lstStyle/>
        <a:p>
          <a:endParaRPr lang="es-ES"/>
        </a:p>
      </dgm:t>
    </dgm:pt>
    <dgm:pt modelId="{13B83CD7-EA52-44A8-915B-D168B16BE7C0}" type="pres">
      <dgm:prSet presAssocID="{E01C1F34-5779-46EE-BABA-BC224BCE02E0}" presName="iconRect" presStyleLbl="node1" presStyleIdx="0" presStyleCnt="4" custLinFactNeighborY="-121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D3D58CD1-B86E-41CE-9CF6-764DB3DDBED3}" type="pres">
      <dgm:prSet presAssocID="{E01C1F34-5779-46EE-BABA-BC224BCE02E0}" presName="spaceRect" presStyleCnt="0"/>
      <dgm:spPr/>
    </dgm:pt>
    <dgm:pt modelId="{59CEAFC1-7096-426F-BA85-A952F23680D8}" type="pres">
      <dgm:prSet presAssocID="{E01C1F34-5779-46EE-BABA-BC224BCE02E0}" presName="parTx" presStyleLbl="revTx" presStyleIdx="0" presStyleCnt="4" custLinFactNeighborY="-6655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B6F1D9F4-B30F-417B-A2E1-9A45CCB2003D}" type="pres">
      <dgm:prSet presAssocID="{DB9DBC4E-4CF6-43EE-991B-DD6085541BEE}" presName="sibTrans" presStyleCnt="0"/>
      <dgm:spPr/>
    </dgm:pt>
    <dgm:pt modelId="{37DFDB4A-264F-4C64-81F8-B84E6941CE78}" type="pres">
      <dgm:prSet presAssocID="{AB256D18-9FC9-4820-BB01-1E73D757E55A}" presName="compNode" presStyleCnt="0"/>
      <dgm:spPr/>
    </dgm:pt>
    <dgm:pt modelId="{9450643A-94E6-4CBA-A122-7155926C085F}" type="pres">
      <dgm:prSet presAssocID="{AB256D18-9FC9-4820-BB01-1E73D757E55A}" presName="bgRect" presStyleLbl="bgShp" presStyleIdx="1" presStyleCnt="4" custScaleY="139721" custLinFactNeighborX="66" custLinFactNeighborY="4520"/>
      <dgm:spPr>
        <a:solidFill>
          <a:srgbClr val="FFC000"/>
        </a:solidFill>
      </dgm:spPr>
      <dgm:t>
        <a:bodyPr/>
        <a:lstStyle/>
        <a:p>
          <a:endParaRPr lang="es-ES"/>
        </a:p>
      </dgm:t>
    </dgm:pt>
    <dgm:pt modelId="{A39F1019-47A8-43D3-A0E1-EC9CB0DBC0DE}" type="pres">
      <dgm:prSet presAssocID="{AB256D18-9FC9-4820-BB01-1E73D757E55A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D2199346-44F3-4FC9-94CC-BEDFDCCAE706}" type="pres">
      <dgm:prSet presAssocID="{AB256D18-9FC9-4820-BB01-1E73D757E55A}" presName="spaceRect" presStyleCnt="0"/>
      <dgm:spPr/>
    </dgm:pt>
    <dgm:pt modelId="{46AE7B6B-21B9-42CE-805D-D645247562B3}" type="pres">
      <dgm:prSet presAssocID="{AB256D18-9FC9-4820-BB01-1E73D757E55A}" presName="parTx" presStyleLbl="revTx" presStyleIdx="1" presStyleCnt="4" custScaleY="9324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8BBD1041-A1D3-4B97-9C7E-07CAD18D4A49}" type="pres">
      <dgm:prSet presAssocID="{4987D7BA-1E19-45E1-85E0-A47BE58A59E6}" presName="sibTrans" presStyleCnt="0"/>
      <dgm:spPr/>
    </dgm:pt>
    <dgm:pt modelId="{D26DB798-AC34-46B7-9B04-5DDA3E248588}" type="pres">
      <dgm:prSet presAssocID="{A907731B-0B70-47CF-A788-1F4CFF221063}" presName="compNode" presStyleCnt="0"/>
      <dgm:spPr/>
    </dgm:pt>
    <dgm:pt modelId="{9FC3E8B3-4CC1-48C0-B2F4-B1EB25DC9A63}" type="pres">
      <dgm:prSet presAssocID="{A907731B-0B70-47CF-A788-1F4CFF221063}" presName="bgRect" presStyleLbl="bgShp" presStyleIdx="2" presStyleCnt="4" custScaleY="122129" custLinFactNeighborX="-17826" custLinFactNeighborY="-2218"/>
      <dgm:spPr>
        <a:solidFill>
          <a:schemeClr val="bg1">
            <a:lumMod val="85000"/>
          </a:schemeClr>
        </a:solidFill>
      </dgm:spPr>
      <dgm:t>
        <a:bodyPr/>
        <a:lstStyle/>
        <a:p>
          <a:endParaRPr lang="es-ES"/>
        </a:p>
      </dgm:t>
    </dgm:pt>
    <dgm:pt modelId="{4474C782-3728-4665-B918-00177CFF5D14}" type="pres">
      <dgm:prSet presAssocID="{A907731B-0B70-47CF-A788-1F4CFF221063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Casa de reforma con destellos"/>
        </a:ext>
      </dgm:extLst>
    </dgm:pt>
    <dgm:pt modelId="{88E84808-8730-4BDA-ABB7-567173D2C946}" type="pres">
      <dgm:prSet presAssocID="{A907731B-0B70-47CF-A788-1F4CFF221063}" presName="spaceRect" presStyleCnt="0"/>
      <dgm:spPr/>
    </dgm:pt>
    <dgm:pt modelId="{80FB6787-113E-47F1-997E-E93F48F64862}" type="pres">
      <dgm:prSet presAssocID="{A907731B-0B70-47CF-A788-1F4CFF221063}" presName="parTx" presStyleLbl="revTx" presStyleIdx="2" presStyleCnt="4" custScaleX="10131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463BB541-B492-47D4-A86F-B7DA8753CA5A}" type="pres">
      <dgm:prSet presAssocID="{4BDDF0DB-0CCA-4A49-B7DE-BC70B62DF6D4}" presName="sibTrans" presStyleCnt="0"/>
      <dgm:spPr/>
    </dgm:pt>
    <dgm:pt modelId="{92F19AF3-5E3F-4B22-8998-DAFAB2F1FC92}" type="pres">
      <dgm:prSet presAssocID="{7FE4E5DC-C371-47F1-B24A-E19456CA463A}" presName="compNode" presStyleCnt="0"/>
      <dgm:spPr/>
    </dgm:pt>
    <dgm:pt modelId="{D7BA13EC-FF7F-4FBD-87EB-0AC668509FC9}" type="pres">
      <dgm:prSet presAssocID="{7FE4E5DC-C371-47F1-B24A-E19456CA463A}" presName="bgRect" presStyleLbl="bgShp" presStyleIdx="3" presStyleCnt="4" custScaleY="13065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es-ES"/>
        </a:p>
      </dgm:t>
    </dgm:pt>
    <dgm:pt modelId="{BDC09313-FFCB-4517-B5EF-90D438731977}" type="pres">
      <dgm:prSet presAssocID="{7FE4E5DC-C371-47F1-B24A-E19456CA463A}" presName="iconRect" presStyleLbl="node1" presStyleIdx="3" presStyleCnt="4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Park scene"/>
        </a:ext>
      </dgm:extLst>
    </dgm:pt>
    <dgm:pt modelId="{6AAD74B9-14FD-4B74-8151-D5818C7994AF}" type="pres">
      <dgm:prSet presAssocID="{7FE4E5DC-C371-47F1-B24A-E19456CA463A}" presName="spaceRect" presStyleCnt="0"/>
      <dgm:spPr/>
    </dgm:pt>
    <dgm:pt modelId="{248E710D-F8B9-42F5-A2AB-3D02D3D21EDE}" type="pres">
      <dgm:prSet presAssocID="{7FE4E5DC-C371-47F1-B24A-E19456CA463A}" presName="parTx" presStyleLbl="revTx" presStyleIdx="3" presStyleCnt="4" custScaleX="10132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5ECD2DEF-C0B5-4EF2-AF8F-881A3ABDD0FC}" type="presOf" srcId="{E01C1F34-5779-46EE-BABA-BC224BCE02E0}" destId="{59CEAFC1-7096-426F-BA85-A952F23680D8}" srcOrd="0" destOrd="0" presId="urn:microsoft.com/office/officeart/2018/2/layout/IconVerticalSolidList"/>
    <dgm:cxn modelId="{339B351D-2C5D-41F6-AA92-6B16BF92D4DB}" type="presOf" srcId="{C0EF31FD-B56A-4321-AE8A-C0300FADFB27}" destId="{585A15EF-A2D6-49B6-8124-C296EDE641EA}" srcOrd="0" destOrd="0" presId="urn:microsoft.com/office/officeart/2018/2/layout/IconVerticalSolidList"/>
    <dgm:cxn modelId="{33E312C8-307F-42A5-AD8B-90083B10CC23}" srcId="{C0EF31FD-B56A-4321-AE8A-C0300FADFB27}" destId="{A907731B-0B70-47CF-A788-1F4CFF221063}" srcOrd="2" destOrd="0" parTransId="{316AD6B3-5F10-49D8-80FD-30C6DCCF073E}" sibTransId="{4BDDF0DB-0CCA-4A49-B7DE-BC70B62DF6D4}"/>
    <dgm:cxn modelId="{93E261BA-D086-4C0C-B5ED-4E3AE5A77DBD}" srcId="{C0EF31FD-B56A-4321-AE8A-C0300FADFB27}" destId="{7FE4E5DC-C371-47F1-B24A-E19456CA463A}" srcOrd="3" destOrd="0" parTransId="{8F468180-053B-4982-8CAE-0A3206696D57}" sibTransId="{FDF3DCBF-763F-4B0E-B366-54809DA2E311}"/>
    <dgm:cxn modelId="{865B1BB7-3B2A-4281-B440-5D63A495894D}" srcId="{C0EF31FD-B56A-4321-AE8A-C0300FADFB27}" destId="{AB256D18-9FC9-4820-BB01-1E73D757E55A}" srcOrd="1" destOrd="0" parTransId="{6F59E3A9-673C-4A52-99D1-8C31416EE569}" sibTransId="{4987D7BA-1E19-45E1-85E0-A47BE58A59E6}"/>
    <dgm:cxn modelId="{C56E45B5-8FBB-4A6B-A257-FE30C5DD0F53}" srcId="{C0EF31FD-B56A-4321-AE8A-C0300FADFB27}" destId="{E01C1F34-5779-46EE-BABA-BC224BCE02E0}" srcOrd="0" destOrd="0" parTransId="{5DB0BA2D-461D-49FF-A944-A04C4AC7A087}" sibTransId="{DB9DBC4E-4CF6-43EE-991B-DD6085541BEE}"/>
    <dgm:cxn modelId="{BAD7D3AE-3D46-4B0B-94D6-DE434E402D35}" type="presOf" srcId="{7FE4E5DC-C371-47F1-B24A-E19456CA463A}" destId="{248E710D-F8B9-42F5-A2AB-3D02D3D21EDE}" srcOrd="0" destOrd="0" presId="urn:microsoft.com/office/officeart/2018/2/layout/IconVerticalSolidList"/>
    <dgm:cxn modelId="{2C49E299-1813-43D3-A077-D0F30749FFC6}" type="presOf" srcId="{AB256D18-9FC9-4820-BB01-1E73D757E55A}" destId="{46AE7B6B-21B9-42CE-805D-D645247562B3}" srcOrd="0" destOrd="0" presId="urn:microsoft.com/office/officeart/2018/2/layout/IconVerticalSolidList"/>
    <dgm:cxn modelId="{6B7034CB-716E-49C7-B0F4-8900F42C2657}" type="presOf" srcId="{A907731B-0B70-47CF-A788-1F4CFF221063}" destId="{80FB6787-113E-47F1-997E-E93F48F64862}" srcOrd="0" destOrd="0" presId="urn:microsoft.com/office/officeart/2018/2/layout/IconVerticalSolidList"/>
    <dgm:cxn modelId="{0FA1D940-9DA8-4EFA-873C-8953A3295CCC}" type="presParOf" srcId="{585A15EF-A2D6-49B6-8124-C296EDE641EA}" destId="{86ACF88C-8C37-44D1-8100-38CDF774E04F}" srcOrd="0" destOrd="0" presId="urn:microsoft.com/office/officeart/2018/2/layout/IconVerticalSolidList"/>
    <dgm:cxn modelId="{4A1086F3-8901-42FA-82FB-8428DF4DB30A}" type="presParOf" srcId="{86ACF88C-8C37-44D1-8100-38CDF774E04F}" destId="{38931CCA-AA47-4584-BD31-BA8AADD71D96}" srcOrd="0" destOrd="0" presId="urn:microsoft.com/office/officeart/2018/2/layout/IconVerticalSolidList"/>
    <dgm:cxn modelId="{8B9D3FA6-CFAC-4DC6-86BB-B68873989A8F}" type="presParOf" srcId="{86ACF88C-8C37-44D1-8100-38CDF774E04F}" destId="{13B83CD7-EA52-44A8-915B-D168B16BE7C0}" srcOrd="1" destOrd="0" presId="urn:microsoft.com/office/officeart/2018/2/layout/IconVerticalSolidList"/>
    <dgm:cxn modelId="{30327761-4281-47AA-B9D9-4E53BC8AFA75}" type="presParOf" srcId="{86ACF88C-8C37-44D1-8100-38CDF774E04F}" destId="{D3D58CD1-B86E-41CE-9CF6-764DB3DDBED3}" srcOrd="2" destOrd="0" presId="urn:microsoft.com/office/officeart/2018/2/layout/IconVerticalSolidList"/>
    <dgm:cxn modelId="{ECE52FD2-AD2A-44BB-BF13-A4166C5EB857}" type="presParOf" srcId="{86ACF88C-8C37-44D1-8100-38CDF774E04F}" destId="{59CEAFC1-7096-426F-BA85-A952F23680D8}" srcOrd="3" destOrd="0" presId="urn:microsoft.com/office/officeart/2018/2/layout/IconVerticalSolidList"/>
    <dgm:cxn modelId="{00FE5F3C-D8F9-4ACB-8699-F07378F99970}" type="presParOf" srcId="{585A15EF-A2D6-49B6-8124-C296EDE641EA}" destId="{B6F1D9F4-B30F-417B-A2E1-9A45CCB2003D}" srcOrd="1" destOrd="0" presId="urn:microsoft.com/office/officeart/2018/2/layout/IconVerticalSolidList"/>
    <dgm:cxn modelId="{168BAA8B-A546-40F9-8C1F-6FB89DAB8C7D}" type="presParOf" srcId="{585A15EF-A2D6-49B6-8124-C296EDE641EA}" destId="{37DFDB4A-264F-4C64-81F8-B84E6941CE78}" srcOrd="2" destOrd="0" presId="urn:microsoft.com/office/officeart/2018/2/layout/IconVerticalSolidList"/>
    <dgm:cxn modelId="{1AF7C466-24C7-4003-A42D-42BD1A62CADF}" type="presParOf" srcId="{37DFDB4A-264F-4C64-81F8-B84E6941CE78}" destId="{9450643A-94E6-4CBA-A122-7155926C085F}" srcOrd="0" destOrd="0" presId="urn:microsoft.com/office/officeart/2018/2/layout/IconVerticalSolidList"/>
    <dgm:cxn modelId="{6797C94E-778F-4526-A972-FC4E851F9119}" type="presParOf" srcId="{37DFDB4A-264F-4C64-81F8-B84E6941CE78}" destId="{A39F1019-47A8-43D3-A0E1-EC9CB0DBC0DE}" srcOrd="1" destOrd="0" presId="urn:microsoft.com/office/officeart/2018/2/layout/IconVerticalSolidList"/>
    <dgm:cxn modelId="{04FAF65F-654C-45AE-8A94-EF39DE6BE125}" type="presParOf" srcId="{37DFDB4A-264F-4C64-81F8-B84E6941CE78}" destId="{D2199346-44F3-4FC9-94CC-BEDFDCCAE706}" srcOrd="2" destOrd="0" presId="urn:microsoft.com/office/officeart/2018/2/layout/IconVerticalSolidList"/>
    <dgm:cxn modelId="{F45B6759-D4CF-4BBE-8381-0C8EFF8890E6}" type="presParOf" srcId="{37DFDB4A-264F-4C64-81F8-B84E6941CE78}" destId="{46AE7B6B-21B9-42CE-805D-D645247562B3}" srcOrd="3" destOrd="0" presId="urn:microsoft.com/office/officeart/2018/2/layout/IconVerticalSolidList"/>
    <dgm:cxn modelId="{63A3BE20-69B7-40E8-B62D-6DF90670AF56}" type="presParOf" srcId="{585A15EF-A2D6-49B6-8124-C296EDE641EA}" destId="{8BBD1041-A1D3-4B97-9C7E-07CAD18D4A49}" srcOrd="3" destOrd="0" presId="urn:microsoft.com/office/officeart/2018/2/layout/IconVerticalSolidList"/>
    <dgm:cxn modelId="{313644BF-DF47-4F01-ADC5-2E105A158DA8}" type="presParOf" srcId="{585A15EF-A2D6-49B6-8124-C296EDE641EA}" destId="{D26DB798-AC34-46B7-9B04-5DDA3E248588}" srcOrd="4" destOrd="0" presId="urn:microsoft.com/office/officeart/2018/2/layout/IconVerticalSolidList"/>
    <dgm:cxn modelId="{6982EC3B-B8DE-4C05-A331-7E0939EB8810}" type="presParOf" srcId="{D26DB798-AC34-46B7-9B04-5DDA3E248588}" destId="{9FC3E8B3-4CC1-48C0-B2F4-B1EB25DC9A63}" srcOrd="0" destOrd="0" presId="urn:microsoft.com/office/officeart/2018/2/layout/IconVerticalSolidList"/>
    <dgm:cxn modelId="{E1249E0C-5E06-4F4C-A485-1E47B04C5E40}" type="presParOf" srcId="{D26DB798-AC34-46B7-9B04-5DDA3E248588}" destId="{4474C782-3728-4665-B918-00177CFF5D14}" srcOrd="1" destOrd="0" presId="urn:microsoft.com/office/officeart/2018/2/layout/IconVerticalSolidList"/>
    <dgm:cxn modelId="{5AAF2683-64C5-4FC5-8D25-B1F3BAE1593C}" type="presParOf" srcId="{D26DB798-AC34-46B7-9B04-5DDA3E248588}" destId="{88E84808-8730-4BDA-ABB7-567173D2C946}" srcOrd="2" destOrd="0" presId="urn:microsoft.com/office/officeart/2018/2/layout/IconVerticalSolidList"/>
    <dgm:cxn modelId="{75E1C0DA-7079-4265-9956-31086181A021}" type="presParOf" srcId="{D26DB798-AC34-46B7-9B04-5DDA3E248588}" destId="{80FB6787-113E-47F1-997E-E93F48F64862}" srcOrd="3" destOrd="0" presId="urn:microsoft.com/office/officeart/2018/2/layout/IconVerticalSolidList"/>
    <dgm:cxn modelId="{34AD3433-70B3-4480-BF68-B2567D7CA4C6}" type="presParOf" srcId="{585A15EF-A2D6-49B6-8124-C296EDE641EA}" destId="{463BB541-B492-47D4-A86F-B7DA8753CA5A}" srcOrd="5" destOrd="0" presId="urn:microsoft.com/office/officeart/2018/2/layout/IconVerticalSolidList"/>
    <dgm:cxn modelId="{0D180494-7882-45C7-89B6-250E9F273E57}" type="presParOf" srcId="{585A15EF-A2D6-49B6-8124-C296EDE641EA}" destId="{92F19AF3-5E3F-4B22-8998-DAFAB2F1FC92}" srcOrd="6" destOrd="0" presId="urn:microsoft.com/office/officeart/2018/2/layout/IconVerticalSolidList"/>
    <dgm:cxn modelId="{25D06564-2E41-481A-9B14-52482F55FA4C}" type="presParOf" srcId="{92F19AF3-5E3F-4B22-8998-DAFAB2F1FC92}" destId="{D7BA13EC-FF7F-4FBD-87EB-0AC668509FC9}" srcOrd="0" destOrd="0" presId="urn:microsoft.com/office/officeart/2018/2/layout/IconVerticalSolidList"/>
    <dgm:cxn modelId="{B3BB5C6D-B48B-4A7B-8FF9-90D0AC75EED4}" type="presParOf" srcId="{92F19AF3-5E3F-4B22-8998-DAFAB2F1FC92}" destId="{BDC09313-FFCB-4517-B5EF-90D438731977}" srcOrd="1" destOrd="0" presId="urn:microsoft.com/office/officeart/2018/2/layout/IconVerticalSolidList"/>
    <dgm:cxn modelId="{3F83AD36-5843-48ED-8BC8-8A2E2BE20CA7}" type="presParOf" srcId="{92F19AF3-5E3F-4B22-8998-DAFAB2F1FC92}" destId="{6AAD74B9-14FD-4B74-8151-D5818C7994AF}" srcOrd="2" destOrd="0" presId="urn:microsoft.com/office/officeart/2018/2/layout/IconVerticalSolidList"/>
    <dgm:cxn modelId="{68165986-1D9E-4F1E-BE76-6BFFF3A144A1}" type="presParOf" srcId="{92F19AF3-5E3F-4B22-8998-DAFAB2F1FC92}" destId="{248E710D-F8B9-42F5-A2AB-3D02D3D21ED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EF31FD-B56A-4321-AE8A-C0300FADFB2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01C1F34-5779-46EE-BABA-BC224BCE02E0}">
      <dgm:prSet custT="1"/>
      <dgm:spPr/>
      <dgm:t>
        <a:bodyPr/>
        <a:lstStyle/>
        <a:p>
          <a:pPr algn="just"/>
          <a:r>
            <a:rPr lang="es-ES" sz="3200" dirty="0" smtClean="0">
              <a:solidFill>
                <a:schemeClr val="bg1"/>
              </a:solidFill>
            </a:rPr>
            <a:t> LÍNEA </a:t>
          </a:r>
          <a:r>
            <a:rPr lang="es-ES" sz="3200" dirty="0">
              <a:solidFill>
                <a:schemeClr val="bg1"/>
              </a:solidFill>
            </a:rPr>
            <a:t>1: FOMENTO DEL </a:t>
          </a:r>
          <a:r>
            <a:rPr lang="es-ES" sz="3200" dirty="0" smtClean="0">
              <a:solidFill>
                <a:schemeClr val="bg1"/>
              </a:solidFill>
            </a:rPr>
            <a:t>ALQUILER</a:t>
          </a:r>
          <a:endParaRPr lang="en-US" sz="3200" dirty="0">
            <a:solidFill>
              <a:schemeClr val="bg1"/>
            </a:solidFill>
          </a:endParaRPr>
        </a:p>
      </dgm:t>
    </dgm:pt>
    <dgm:pt modelId="{5DB0BA2D-461D-49FF-A944-A04C4AC7A087}" type="parTrans" cxnId="{C56E45B5-8FBB-4A6B-A257-FE30C5DD0F53}">
      <dgm:prSet/>
      <dgm:spPr/>
      <dgm:t>
        <a:bodyPr/>
        <a:lstStyle/>
        <a:p>
          <a:endParaRPr lang="en-US"/>
        </a:p>
      </dgm:t>
    </dgm:pt>
    <dgm:pt modelId="{DB9DBC4E-4CF6-43EE-991B-DD6085541BEE}" type="sibTrans" cxnId="{C56E45B5-8FBB-4A6B-A257-FE30C5DD0F53}">
      <dgm:prSet/>
      <dgm:spPr/>
      <dgm:t>
        <a:bodyPr/>
        <a:lstStyle/>
        <a:p>
          <a:endParaRPr lang="en-US"/>
        </a:p>
      </dgm:t>
    </dgm:pt>
    <dgm:pt modelId="{AB256D18-9FC9-4820-BB01-1E73D757E55A}">
      <dgm:prSet custT="1"/>
      <dgm:spPr/>
      <dgm:t>
        <a:bodyPr/>
        <a:lstStyle/>
        <a:p>
          <a:pPr algn="just"/>
          <a:r>
            <a:rPr lang="es-ES" sz="3200" dirty="0" smtClean="0">
              <a:solidFill>
                <a:schemeClr val="bg1"/>
              </a:solidFill>
            </a:rPr>
            <a:t> LÍNEA </a:t>
          </a:r>
          <a:r>
            <a:rPr lang="es-ES" sz="3200" dirty="0">
              <a:solidFill>
                <a:schemeClr val="bg1"/>
              </a:solidFill>
            </a:rPr>
            <a:t>2: PROMOCIÓN DE VIVIENDA </a:t>
          </a:r>
          <a:r>
            <a:rPr lang="es-ES" sz="3200" dirty="0" smtClean="0">
              <a:solidFill>
                <a:schemeClr val="bg1"/>
              </a:solidFill>
            </a:rPr>
            <a:t>PROTEGIDA</a:t>
          </a:r>
          <a:endParaRPr lang="en-US" sz="3200" dirty="0">
            <a:solidFill>
              <a:schemeClr val="bg1"/>
            </a:solidFill>
          </a:endParaRPr>
        </a:p>
      </dgm:t>
    </dgm:pt>
    <dgm:pt modelId="{6F59E3A9-673C-4A52-99D1-8C31416EE569}" type="parTrans" cxnId="{865B1BB7-3B2A-4281-B440-5D63A495894D}">
      <dgm:prSet/>
      <dgm:spPr/>
      <dgm:t>
        <a:bodyPr/>
        <a:lstStyle/>
        <a:p>
          <a:endParaRPr lang="en-US"/>
        </a:p>
      </dgm:t>
    </dgm:pt>
    <dgm:pt modelId="{4987D7BA-1E19-45E1-85E0-A47BE58A59E6}" type="sibTrans" cxnId="{865B1BB7-3B2A-4281-B440-5D63A495894D}">
      <dgm:prSet/>
      <dgm:spPr/>
      <dgm:t>
        <a:bodyPr/>
        <a:lstStyle/>
        <a:p>
          <a:endParaRPr lang="en-US"/>
        </a:p>
      </dgm:t>
    </dgm:pt>
    <dgm:pt modelId="{A907731B-0B70-47CF-A788-1F4CFF221063}">
      <dgm:prSet custT="1"/>
      <dgm:spPr/>
      <dgm:t>
        <a:bodyPr/>
        <a:lstStyle/>
        <a:p>
          <a:pPr algn="just"/>
          <a:r>
            <a:rPr lang="es-ES" sz="3200" dirty="0" smtClean="0">
              <a:solidFill>
                <a:schemeClr val="tx1"/>
              </a:solidFill>
            </a:rPr>
            <a:t> LÍNEA </a:t>
          </a:r>
          <a:r>
            <a:rPr lang="es-ES" sz="3200" dirty="0">
              <a:solidFill>
                <a:schemeClr val="tx1"/>
              </a:solidFill>
            </a:rPr>
            <a:t>3: REHABILITACIÓN DE EDIFICIOS </a:t>
          </a:r>
          <a:r>
            <a:rPr lang="es-ES" sz="3200" dirty="0" smtClean="0">
              <a:solidFill>
                <a:schemeClr val="tx1"/>
              </a:solidFill>
            </a:rPr>
            <a:t>RESIDENCIALES</a:t>
          </a:r>
          <a:endParaRPr lang="en-US" sz="3200" dirty="0">
            <a:solidFill>
              <a:schemeClr val="tx1"/>
            </a:solidFill>
          </a:endParaRPr>
        </a:p>
      </dgm:t>
    </dgm:pt>
    <dgm:pt modelId="{316AD6B3-5F10-49D8-80FD-30C6DCCF073E}" type="parTrans" cxnId="{33E312C8-307F-42A5-AD8B-90083B10CC23}">
      <dgm:prSet/>
      <dgm:spPr/>
      <dgm:t>
        <a:bodyPr/>
        <a:lstStyle/>
        <a:p>
          <a:endParaRPr lang="en-US"/>
        </a:p>
      </dgm:t>
    </dgm:pt>
    <dgm:pt modelId="{4BDDF0DB-0CCA-4A49-B7DE-BC70B62DF6D4}" type="sibTrans" cxnId="{33E312C8-307F-42A5-AD8B-90083B10CC23}">
      <dgm:prSet/>
      <dgm:spPr/>
      <dgm:t>
        <a:bodyPr/>
        <a:lstStyle/>
        <a:p>
          <a:endParaRPr lang="en-US"/>
        </a:p>
      </dgm:t>
    </dgm:pt>
    <dgm:pt modelId="{7FE4E5DC-C371-47F1-B24A-E19456CA463A}">
      <dgm:prSet custT="1"/>
      <dgm:spPr/>
      <dgm:t>
        <a:bodyPr/>
        <a:lstStyle/>
        <a:p>
          <a:pPr algn="just"/>
          <a:r>
            <a:rPr lang="es-ES" sz="3200" dirty="0" smtClean="0">
              <a:solidFill>
                <a:schemeClr val="tx1"/>
              </a:solidFill>
            </a:rPr>
            <a:t> LÍNEA </a:t>
          </a:r>
          <a:r>
            <a:rPr lang="es-ES" sz="3200" dirty="0">
              <a:solidFill>
                <a:schemeClr val="tx1"/>
              </a:solidFill>
            </a:rPr>
            <a:t>4: REGENERACIÓN </a:t>
          </a:r>
          <a:r>
            <a:rPr lang="es-ES" sz="3200" dirty="0" smtClean="0">
              <a:solidFill>
                <a:schemeClr val="tx1"/>
              </a:solidFill>
            </a:rPr>
            <a:t>URBANA</a:t>
          </a:r>
          <a:endParaRPr lang="en-US" sz="3200" dirty="0">
            <a:solidFill>
              <a:schemeClr val="tx1"/>
            </a:solidFill>
          </a:endParaRPr>
        </a:p>
      </dgm:t>
    </dgm:pt>
    <dgm:pt modelId="{8F468180-053B-4982-8CAE-0A3206696D57}" type="parTrans" cxnId="{93E261BA-D086-4C0C-B5ED-4E3AE5A77DBD}">
      <dgm:prSet/>
      <dgm:spPr/>
      <dgm:t>
        <a:bodyPr/>
        <a:lstStyle/>
        <a:p>
          <a:endParaRPr lang="en-US"/>
        </a:p>
      </dgm:t>
    </dgm:pt>
    <dgm:pt modelId="{FDF3DCBF-763F-4B0E-B366-54809DA2E311}" type="sibTrans" cxnId="{93E261BA-D086-4C0C-B5ED-4E3AE5A77DBD}">
      <dgm:prSet/>
      <dgm:spPr/>
      <dgm:t>
        <a:bodyPr/>
        <a:lstStyle/>
        <a:p>
          <a:endParaRPr lang="en-US"/>
        </a:p>
      </dgm:t>
    </dgm:pt>
    <dgm:pt modelId="{585A15EF-A2D6-49B6-8124-C296EDE641EA}" type="pres">
      <dgm:prSet presAssocID="{C0EF31FD-B56A-4321-AE8A-C0300FADFB2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6ACF88C-8C37-44D1-8100-38CDF774E04F}" type="pres">
      <dgm:prSet presAssocID="{E01C1F34-5779-46EE-BABA-BC224BCE02E0}" presName="compNode" presStyleCnt="0"/>
      <dgm:spPr/>
    </dgm:pt>
    <dgm:pt modelId="{38931CCA-AA47-4584-BD31-BA8AADD71D96}" type="pres">
      <dgm:prSet presAssocID="{E01C1F34-5779-46EE-BABA-BC224BCE02E0}" presName="bgRect" presStyleLbl="bgShp" presStyleIdx="0" presStyleCnt="4" custScaleY="120460"/>
      <dgm:spPr>
        <a:solidFill>
          <a:schemeClr val="bg1">
            <a:lumMod val="85000"/>
          </a:schemeClr>
        </a:solidFill>
      </dgm:spPr>
      <dgm:t>
        <a:bodyPr/>
        <a:lstStyle/>
        <a:p>
          <a:endParaRPr lang="es-ES"/>
        </a:p>
      </dgm:t>
    </dgm:pt>
    <dgm:pt modelId="{13B83CD7-EA52-44A8-915B-D168B16BE7C0}" type="pres">
      <dgm:prSet presAssocID="{E01C1F34-5779-46EE-BABA-BC224BCE02E0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D3D58CD1-B86E-41CE-9CF6-764DB3DDBED3}" type="pres">
      <dgm:prSet presAssocID="{E01C1F34-5779-46EE-BABA-BC224BCE02E0}" presName="spaceRect" presStyleCnt="0"/>
      <dgm:spPr/>
    </dgm:pt>
    <dgm:pt modelId="{59CEAFC1-7096-426F-BA85-A952F23680D8}" type="pres">
      <dgm:prSet presAssocID="{E01C1F34-5779-46EE-BABA-BC224BCE02E0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B6F1D9F4-B30F-417B-A2E1-9A45CCB2003D}" type="pres">
      <dgm:prSet presAssocID="{DB9DBC4E-4CF6-43EE-991B-DD6085541BEE}" presName="sibTrans" presStyleCnt="0"/>
      <dgm:spPr/>
    </dgm:pt>
    <dgm:pt modelId="{37DFDB4A-264F-4C64-81F8-B84E6941CE78}" type="pres">
      <dgm:prSet presAssocID="{AB256D18-9FC9-4820-BB01-1E73D757E55A}" presName="compNode" presStyleCnt="0"/>
      <dgm:spPr/>
    </dgm:pt>
    <dgm:pt modelId="{9450643A-94E6-4CBA-A122-7155926C085F}" type="pres">
      <dgm:prSet presAssocID="{AB256D18-9FC9-4820-BB01-1E73D757E55A}" presName="bgRect" presStyleLbl="bgShp" presStyleIdx="1" presStyleCnt="4" custScaleY="139721" custLinFactNeighborX="295" custLinFactNeighborY="4520"/>
      <dgm:spPr>
        <a:solidFill>
          <a:schemeClr val="bg1">
            <a:lumMod val="85000"/>
          </a:schemeClr>
        </a:solidFill>
      </dgm:spPr>
      <dgm:t>
        <a:bodyPr/>
        <a:lstStyle/>
        <a:p>
          <a:endParaRPr lang="es-ES"/>
        </a:p>
      </dgm:t>
    </dgm:pt>
    <dgm:pt modelId="{A39F1019-47A8-43D3-A0E1-EC9CB0DBC0DE}" type="pres">
      <dgm:prSet presAssocID="{AB256D18-9FC9-4820-BB01-1E73D757E55A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D2199346-44F3-4FC9-94CC-BEDFDCCAE706}" type="pres">
      <dgm:prSet presAssocID="{AB256D18-9FC9-4820-BB01-1E73D757E55A}" presName="spaceRect" presStyleCnt="0"/>
      <dgm:spPr/>
    </dgm:pt>
    <dgm:pt modelId="{46AE7B6B-21B9-42CE-805D-D645247562B3}" type="pres">
      <dgm:prSet presAssocID="{AB256D18-9FC9-4820-BB01-1E73D757E55A}" presName="parTx" presStyleLbl="revTx" presStyleIdx="1" presStyleCnt="4" custScaleY="9324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8BBD1041-A1D3-4B97-9C7E-07CAD18D4A49}" type="pres">
      <dgm:prSet presAssocID="{4987D7BA-1E19-45E1-85E0-A47BE58A59E6}" presName="sibTrans" presStyleCnt="0"/>
      <dgm:spPr/>
    </dgm:pt>
    <dgm:pt modelId="{D26DB798-AC34-46B7-9B04-5DDA3E248588}" type="pres">
      <dgm:prSet presAssocID="{A907731B-0B70-47CF-A788-1F4CFF221063}" presName="compNode" presStyleCnt="0"/>
      <dgm:spPr/>
    </dgm:pt>
    <dgm:pt modelId="{9FC3E8B3-4CC1-48C0-B2F4-B1EB25DC9A63}" type="pres">
      <dgm:prSet presAssocID="{A907731B-0B70-47CF-A788-1F4CFF221063}" presName="bgRect" presStyleLbl="bgShp" presStyleIdx="2" presStyleCnt="4" custScaleY="122129" custLinFactNeighborX="-495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s-ES"/>
        </a:p>
      </dgm:t>
    </dgm:pt>
    <dgm:pt modelId="{4474C782-3728-4665-B918-00177CFF5D14}" type="pres">
      <dgm:prSet presAssocID="{A907731B-0B70-47CF-A788-1F4CFF221063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Casa de reforma con destellos"/>
        </a:ext>
      </dgm:extLst>
    </dgm:pt>
    <dgm:pt modelId="{88E84808-8730-4BDA-ABB7-567173D2C946}" type="pres">
      <dgm:prSet presAssocID="{A907731B-0B70-47CF-A788-1F4CFF221063}" presName="spaceRect" presStyleCnt="0"/>
      <dgm:spPr/>
    </dgm:pt>
    <dgm:pt modelId="{80FB6787-113E-47F1-997E-E93F48F64862}" type="pres">
      <dgm:prSet presAssocID="{A907731B-0B70-47CF-A788-1F4CFF221063}" presName="parTx" presStyleLbl="revTx" presStyleIdx="2" presStyleCnt="4" custScaleX="10131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463BB541-B492-47D4-A86F-B7DA8753CA5A}" type="pres">
      <dgm:prSet presAssocID="{4BDDF0DB-0CCA-4A49-B7DE-BC70B62DF6D4}" presName="sibTrans" presStyleCnt="0"/>
      <dgm:spPr/>
    </dgm:pt>
    <dgm:pt modelId="{92F19AF3-5E3F-4B22-8998-DAFAB2F1FC92}" type="pres">
      <dgm:prSet presAssocID="{7FE4E5DC-C371-47F1-B24A-E19456CA463A}" presName="compNode" presStyleCnt="0"/>
      <dgm:spPr/>
    </dgm:pt>
    <dgm:pt modelId="{D7BA13EC-FF7F-4FBD-87EB-0AC668509FC9}" type="pres">
      <dgm:prSet presAssocID="{7FE4E5DC-C371-47F1-B24A-E19456CA463A}" presName="bgRect" presStyleLbl="bgShp" presStyleIdx="3" presStyleCnt="4" custScaleY="13065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ES"/>
        </a:p>
      </dgm:t>
    </dgm:pt>
    <dgm:pt modelId="{BDC09313-FFCB-4517-B5EF-90D438731977}" type="pres">
      <dgm:prSet presAssocID="{7FE4E5DC-C371-47F1-B24A-E19456CA463A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Park scene"/>
        </a:ext>
      </dgm:extLst>
    </dgm:pt>
    <dgm:pt modelId="{6AAD74B9-14FD-4B74-8151-D5818C7994AF}" type="pres">
      <dgm:prSet presAssocID="{7FE4E5DC-C371-47F1-B24A-E19456CA463A}" presName="spaceRect" presStyleCnt="0"/>
      <dgm:spPr/>
    </dgm:pt>
    <dgm:pt modelId="{248E710D-F8B9-42F5-A2AB-3D02D3D21EDE}" type="pres">
      <dgm:prSet presAssocID="{7FE4E5DC-C371-47F1-B24A-E19456CA463A}" presName="parTx" presStyleLbl="revTx" presStyleIdx="3" presStyleCnt="4" custScaleX="10132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5ECD2DEF-C0B5-4EF2-AF8F-881A3ABDD0FC}" type="presOf" srcId="{E01C1F34-5779-46EE-BABA-BC224BCE02E0}" destId="{59CEAFC1-7096-426F-BA85-A952F23680D8}" srcOrd="0" destOrd="0" presId="urn:microsoft.com/office/officeart/2018/2/layout/IconVerticalSolidList"/>
    <dgm:cxn modelId="{339B351D-2C5D-41F6-AA92-6B16BF92D4DB}" type="presOf" srcId="{C0EF31FD-B56A-4321-AE8A-C0300FADFB27}" destId="{585A15EF-A2D6-49B6-8124-C296EDE641EA}" srcOrd="0" destOrd="0" presId="urn:microsoft.com/office/officeart/2018/2/layout/IconVerticalSolidList"/>
    <dgm:cxn modelId="{33E312C8-307F-42A5-AD8B-90083B10CC23}" srcId="{C0EF31FD-B56A-4321-AE8A-C0300FADFB27}" destId="{A907731B-0B70-47CF-A788-1F4CFF221063}" srcOrd="2" destOrd="0" parTransId="{316AD6B3-5F10-49D8-80FD-30C6DCCF073E}" sibTransId="{4BDDF0DB-0CCA-4A49-B7DE-BC70B62DF6D4}"/>
    <dgm:cxn modelId="{93E261BA-D086-4C0C-B5ED-4E3AE5A77DBD}" srcId="{C0EF31FD-B56A-4321-AE8A-C0300FADFB27}" destId="{7FE4E5DC-C371-47F1-B24A-E19456CA463A}" srcOrd="3" destOrd="0" parTransId="{8F468180-053B-4982-8CAE-0A3206696D57}" sibTransId="{FDF3DCBF-763F-4B0E-B366-54809DA2E311}"/>
    <dgm:cxn modelId="{865B1BB7-3B2A-4281-B440-5D63A495894D}" srcId="{C0EF31FD-B56A-4321-AE8A-C0300FADFB27}" destId="{AB256D18-9FC9-4820-BB01-1E73D757E55A}" srcOrd="1" destOrd="0" parTransId="{6F59E3A9-673C-4A52-99D1-8C31416EE569}" sibTransId="{4987D7BA-1E19-45E1-85E0-A47BE58A59E6}"/>
    <dgm:cxn modelId="{C56E45B5-8FBB-4A6B-A257-FE30C5DD0F53}" srcId="{C0EF31FD-B56A-4321-AE8A-C0300FADFB27}" destId="{E01C1F34-5779-46EE-BABA-BC224BCE02E0}" srcOrd="0" destOrd="0" parTransId="{5DB0BA2D-461D-49FF-A944-A04C4AC7A087}" sibTransId="{DB9DBC4E-4CF6-43EE-991B-DD6085541BEE}"/>
    <dgm:cxn modelId="{BAD7D3AE-3D46-4B0B-94D6-DE434E402D35}" type="presOf" srcId="{7FE4E5DC-C371-47F1-B24A-E19456CA463A}" destId="{248E710D-F8B9-42F5-A2AB-3D02D3D21EDE}" srcOrd="0" destOrd="0" presId="urn:microsoft.com/office/officeart/2018/2/layout/IconVerticalSolidList"/>
    <dgm:cxn modelId="{2C49E299-1813-43D3-A077-D0F30749FFC6}" type="presOf" srcId="{AB256D18-9FC9-4820-BB01-1E73D757E55A}" destId="{46AE7B6B-21B9-42CE-805D-D645247562B3}" srcOrd="0" destOrd="0" presId="urn:microsoft.com/office/officeart/2018/2/layout/IconVerticalSolidList"/>
    <dgm:cxn modelId="{6B7034CB-716E-49C7-B0F4-8900F42C2657}" type="presOf" srcId="{A907731B-0B70-47CF-A788-1F4CFF221063}" destId="{80FB6787-113E-47F1-997E-E93F48F64862}" srcOrd="0" destOrd="0" presId="urn:microsoft.com/office/officeart/2018/2/layout/IconVerticalSolidList"/>
    <dgm:cxn modelId="{0FA1D940-9DA8-4EFA-873C-8953A3295CCC}" type="presParOf" srcId="{585A15EF-A2D6-49B6-8124-C296EDE641EA}" destId="{86ACF88C-8C37-44D1-8100-38CDF774E04F}" srcOrd="0" destOrd="0" presId="urn:microsoft.com/office/officeart/2018/2/layout/IconVerticalSolidList"/>
    <dgm:cxn modelId="{4A1086F3-8901-42FA-82FB-8428DF4DB30A}" type="presParOf" srcId="{86ACF88C-8C37-44D1-8100-38CDF774E04F}" destId="{38931CCA-AA47-4584-BD31-BA8AADD71D96}" srcOrd="0" destOrd="0" presId="urn:microsoft.com/office/officeart/2018/2/layout/IconVerticalSolidList"/>
    <dgm:cxn modelId="{8B9D3FA6-CFAC-4DC6-86BB-B68873989A8F}" type="presParOf" srcId="{86ACF88C-8C37-44D1-8100-38CDF774E04F}" destId="{13B83CD7-EA52-44A8-915B-D168B16BE7C0}" srcOrd="1" destOrd="0" presId="urn:microsoft.com/office/officeart/2018/2/layout/IconVerticalSolidList"/>
    <dgm:cxn modelId="{30327761-4281-47AA-B9D9-4E53BC8AFA75}" type="presParOf" srcId="{86ACF88C-8C37-44D1-8100-38CDF774E04F}" destId="{D3D58CD1-B86E-41CE-9CF6-764DB3DDBED3}" srcOrd="2" destOrd="0" presId="urn:microsoft.com/office/officeart/2018/2/layout/IconVerticalSolidList"/>
    <dgm:cxn modelId="{ECE52FD2-AD2A-44BB-BF13-A4166C5EB857}" type="presParOf" srcId="{86ACF88C-8C37-44D1-8100-38CDF774E04F}" destId="{59CEAFC1-7096-426F-BA85-A952F23680D8}" srcOrd="3" destOrd="0" presId="urn:microsoft.com/office/officeart/2018/2/layout/IconVerticalSolidList"/>
    <dgm:cxn modelId="{00FE5F3C-D8F9-4ACB-8699-F07378F99970}" type="presParOf" srcId="{585A15EF-A2D6-49B6-8124-C296EDE641EA}" destId="{B6F1D9F4-B30F-417B-A2E1-9A45CCB2003D}" srcOrd="1" destOrd="0" presId="urn:microsoft.com/office/officeart/2018/2/layout/IconVerticalSolidList"/>
    <dgm:cxn modelId="{168BAA8B-A546-40F9-8C1F-6FB89DAB8C7D}" type="presParOf" srcId="{585A15EF-A2D6-49B6-8124-C296EDE641EA}" destId="{37DFDB4A-264F-4C64-81F8-B84E6941CE78}" srcOrd="2" destOrd="0" presId="urn:microsoft.com/office/officeart/2018/2/layout/IconVerticalSolidList"/>
    <dgm:cxn modelId="{1AF7C466-24C7-4003-A42D-42BD1A62CADF}" type="presParOf" srcId="{37DFDB4A-264F-4C64-81F8-B84E6941CE78}" destId="{9450643A-94E6-4CBA-A122-7155926C085F}" srcOrd="0" destOrd="0" presId="urn:microsoft.com/office/officeart/2018/2/layout/IconVerticalSolidList"/>
    <dgm:cxn modelId="{6797C94E-778F-4526-A972-FC4E851F9119}" type="presParOf" srcId="{37DFDB4A-264F-4C64-81F8-B84E6941CE78}" destId="{A39F1019-47A8-43D3-A0E1-EC9CB0DBC0DE}" srcOrd="1" destOrd="0" presId="urn:microsoft.com/office/officeart/2018/2/layout/IconVerticalSolidList"/>
    <dgm:cxn modelId="{04FAF65F-654C-45AE-8A94-EF39DE6BE125}" type="presParOf" srcId="{37DFDB4A-264F-4C64-81F8-B84E6941CE78}" destId="{D2199346-44F3-4FC9-94CC-BEDFDCCAE706}" srcOrd="2" destOrd="0" presId="urn:microsoft.com/office/officeart/2018/2/layout/IconVerticalSolidList"/>
    <dgm:cxn modelId="{F45B6759-D4CF-4BBE-8381-0C8EFF8890E6}" type="presParOf" srcId="{37DFDB4A-264F-4C64-81F8-B84E6941CE78}" destId="{46AE7B6B-21B9-42CE-805D-D645247562B3}" srcOrd="3" destOrd="0" presId="urn:microsoft.com/office/officeart/2018/2/layout/IconVerticalSolidList"/>
    <dgm:cxn modelId="{63A3BE20-69B7-40E8-B62D-6DF90670AF56}" type="presParOf" srcId="{585A15EF-A2D6-49B6-8124-C296EDE641EA}" destId="{8BBD1041-A1D3-4B97-9C7E-07CAD18D4A49}" srcOrd="3" destOrd="0" presId="urn:microsoft.com/office/officeart/2018/2/layout/IconVerticalSolidList"/>
    <dgm:cxn modelId="{313644BF-DF47-4F01-ADC5-2E105A158DA8}" type="presParOf" srcId="{585A15EF-A2D6-49B6-8124-C296EDE641EA}" destId="{D26DB798-AC34-46B7-9B04-5DDA3E248588}" srcOrd="4" destOrd="0" presId="urn:microsoft.com/office/officeart/2018/2/layout/IconVerticalSolidList"/>
    <dgm:cxn modelId="{6982EC3B-B8DE-4C05-A331-7E0939EB8810}" type="presParOf" srcId="{D26DB798-AC34-46B7-9B04-5DDA3E248588}" destId="{9FC3E8B3-4CC1-48C0-B2F4-B1EB25DC9A63}" srcOrd="0" destOrd="0" presId="urn:microsoft.com/office/officeart/2018/2/layout/IconVerticalSolidList"/>
    <dgm:cxn modelId="{E1249E0C-5E06-4F4C-A485-1E47B04C5E40}" type="presParOf" srcId="{D26DB798-AC34-46B7-9B04-5DDA3E248588}" destId="{4474C782-3728-4665-B918-00177CFF5D14}" srcOrd="1" destOrd="0" presId="urn:microsoft.com/office/officeart/2018/2/layout/IconVerticalSolidList"/>
    <dgm:cxn modelId="{5AAF2683-64C5-4FC5-8D25-B1F3BAE1593C}" type="presParOf" srcId="{D26DB798-AC34-46B7-9B04-5DDA3E248588}" destId="{88E84808-8730-4BDA-ABB7-567173D2C946}" srcOrd="2" destOrd="0" presId="urn:microsoft.com/office/officeart/2018/2/layout/IconVerticalSolidList"/>
    <dgm:cxn modelId="{75E1C0DA-7079-4265-9956-31086181A021}" type="presParOf" srcId="{D26DB798-AC34-46B7-9B04-5DDA3E248588}" destId="{80FB6787-113E-47F1-997E-E93F48F64862}" srcOrd="3" destOrd="0" presId="urn:microsoft.com/office/officeart/2018/2/layout/IconVerticalSolidList"/>
    <dgm:cxn modelId="{34AD3433-70B3-4480-BF68-B2567D7CA4C6}" type="presParOf" srcId="{585A15EF-A2D6-49B6-8124-C296EDE641EA}" destId="{463BB541-B492-47D4-A86F-B7DA8753CA5A}" srcOrd="5" destOrd="0" presId="urn:microsoft.com/office/officeart/2018/2/layout/IconVerticalSolidList"/>
    <dgm:cxn modelId="{0D180494-7882-45C7-89B6-250E9F273E57}" type="presParOf" srcId="{585A15EF-A2D6-49B6-8124-C296EDE641EA}" destId="{92F19AF3-5E3F-4B22-8998-DAFAB2F1FC92}" srcOrd="6" destOrd="0" presId="urn:microsoft.com/office/officeart/2018/2/layout/IconVerticalSolidList"/>
    <dgm:cxn modelId="{25D06564-2E41-481A-9B14-52482F55FA4C}" type="presParOf" srcId="{92F19AF3-5E3F-4B22-8998-DAFAB2F1FC92}" destId="{D7BA13EC-FF7F-4FBD-87EB-0AC668509FC9}" srcOrd="0" destOrd="0" presId="urn:microsoft.com/office/officeart/2018/2/layout/IconVerticalSolidList"/>
    <dgm:cxn modelId="{B3BB5C6D-B48B-4A7B-8FF9-90D0AC75EED4}" type="presParOf" srcId="{92F19AF3-5E3F-4B22-8998-DAFAB2F1FC92}" destId="{BDC09313-FFCB-4517-B5EF-90D438731977}" srcOrd="1" destOrd="0" presId="urn:microsoft.com/office/officeart/2018/2/layout/IconVerticalSolidList"/>
    <dgm:cxn modelId="{3F83AD36-5843-48ED-8BC8-8A2E2BE20CA7}" type="presParOf" srcId="{92F19AF3-5E3F-4B22-8998-DAFAB2F1FC92}" destId="{6AAD74B9-14FD-4B74-8151-D5818C7994AF}" srcOrd="2" destOrd="0" presId="urn:microsoft.com/office/officeart/2018/2/layout/IconVerticalSolidList"/>
    <dgm:cxn modelId="{68165986-1D9E-4F1E-BE76-6BFFF3A144A1}" type="presParOf" srcId="{92F19AF3-5E3F-4B22-8998-DAFAB2F1FC92}" destId="{248E710D-F8B9-42F5-A2AB-3D02D3D21ED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31CCA-AA47-4584-BD31-BA8AADD71D96}">
      <dsp:nvSpPr>
        <dsp:cNvPr id="0" name=""/>
        <dsp:cNvSpPr/>
      </dsp:nvSpPr>
      <dsp:spPr>
        <a:xfrm>
          <a:off x="-32222" y="8515"/>
          <a:ext cx="10865509" cy="9028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83CD7-EA52-44A8-915B-D168B16BE7C0}">
      <dsp:nvSpPr>
        <dsp:cNvPr id="0" name=""/>
        <dsp:cNvSpPr/>
      </dsp:nvSpPr>
      <dsp:spPr>
        <a:xfrm>
          <a:off x="194496" y="253821"/>
          <a:ext cx="412216" cy="41221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EAFC1-7096-426F-BA85-A952F23680D8}">
      <dsp:nvSpPr>
        <dsp:cNvPr id="0" name=""/>
        <dsp:cNvSpPr/>
      </dsp:nvSpPr>
      <dsp:spPr>
        <a:xfrm>
          <a:off x="833431" y="85187"/>
          <a:ext cx="9998161" cy="749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320" tIns="79320" rIns="79320" bIns="793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tx1"/>
              </a:solidFill>
            </a:rPr>
            <a:t> </a:t>
          </a:r>
          <a:r>
            <a:rPr lang="es-ES" sz="3200" kern="1200" dirty="0" smtClean="0">
              <a:solidFill>
                <a:schemeClr val="bg1"/>
              </a:solidFill>
            </a:rPr>
            <a:t>LÍNEA </a:t>
          </a:r>
          <a:r>
            <a:rPr lang="es-ES" sz="3200" kern="1200" dirty="0">
              <a:solidFill>
                <a:schemeClr val="bg1"/>
              </a:solidFill>
            </a:rPr>
            <a:t>1: FOMENTO DEL </a:t>
          </a:r>
          <a:r>
            <a:rPr lang="es-ES" sz="3200" kern="1200" dirty="0" smtClean="0">
              <a:solidFill>
                <a:schemeClr val="bg1"/>
              </a:solidFill>
            </a:rPr>
            <a:t>ALQUILER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833431" y="85187"/>
        <a:ext cx="9998161" cy="749483"/>
      </dsp:txXfrm>
    </dsp:sp>
    <dsp:sp modelId="{9450643A-94E6-4CBA-A122-7155926C085F}">
      <dsp:nvSpPr>
        <dsp:cNvPr id="0" name=""/>
        <dsp:cNvSpPr/>
      </dsp:nvSpPr>
      <dsp:spPr>
        <a:xfrm>
          <a:off x="-169" y="1132590"/>
          <a:ext cx="10865509" cy="1047186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F1019-47A8-43D3-A0E1-EC9CB0DBC0DE}">
      <dsp:nvSpPr>
        <dsp:cNvPr id="0" name=""/>
        <dsp:cNvSpPr/>
      </dsp:nvSpPr>
      <dsp:spPr>
        <a:xfrm>
          <a:off x="194496" y="1416199"/>
          <a:ext cx="412216" cy="41221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E7B6B-21B9-42CE-805D-D645247562B3}">
      <dsp:nvSpPr>
        <dsp:cNvPr id="0" name=""/>
        <dsp:cNvSpPr/>
      </dsp:nvSpPr>
      <dsp:spPr>
        <a:xfrm>
          <a:off x="833431" y="1271225"/>
          <a:ext cx="9998161" cy="652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05" tIns="74105" rIns="74105" bIns="74105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tx1"/>
              </a:solidFill>
            </a:rPr>
            <a:t> </a:t>
          </a:r>
          <a:r>
            <a:rPr lang="es-ES" sz="3200" kern="1200" dirty="0" smtClean="0">
              <a:solidFill>
                <a:schemeClr val="bg1"/>
              </a:solidFill>
            </a:rPr>
            <a:t>LÍNEA </a:t>
          </a:r>
          <a:r>
            <a:rPr lang="es-ES" sz="3200" kern="1200" dirty="0">
              <a:solidFill>
                <a:schemeClr val="bg1"/>
              </a:solidFill>
            </a:rPr>
            <a:t>2: PROMOCIÓN DE VIVIENDA </a:t>
          </a:r>
          <a:r>
            <a:rPr lang="es-ES" sz="3200" kern="1200" dirty="0" smtClean="0">
              <a:solidFill>
                <a:schemeClr val="bg1"/>
              </a:solidFill>
            </a:rPr>
            <a:t>PROTEGIDA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833431" y="1271225"/>
        <a:ext cx="9998161" cy="652881"/>
      </dsp:txXfrm>
    </dsp:sp>
    <dsp:sp modelId="{9FC3E8B3-4CC1-48C0-B2F4-B1EB25DC9A63}">
      <dsp:nvSpPr>
        <dsp:cNvPr id="0" name=""/>
        <dsp:cNvSpPr/>
      </dsp:nvSpPr>
      <dsp:spPr>
        <a:xfrm>
          <a:off x="-32222" y="2333271"/>
          <a:ext cx="10865509" cy="91533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4C782-3728-4665-B918-00177CFF5D14}">
      <dsp:nvSpPr>
        <dsp:cNvPr id="0" name=""/>
        <dsp:cNvSpPr/>
      </dsp:nvSpPr>
      <dsp:spPr>
        <a:xfrm>
          <a:off x="194496" y="2584832"/>
          <a:ext cx="412216" cy="41221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B6787-113E-47F1-997E-E93F48F64862}">
      <dsp:nvSpPr>
        <dsp:cNvPr id="0" name=""/>
        <dsp:cNvSpPr/>
      </dsp:nvSpPr>
      <dsp:spPr>
        <a:xfrm>
          <a:off x="767793" y="2416198"/>
          <a:ext cx="10129437" cy="749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320" tIns="79320" rIns="79320" bIns="793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 LÍNEA </a:t>
          </a:r>
          <a:r>
            <a:rPr lang="es-ES" sz="3200" kern="1200" dirty="0"/>
            <a:t>3: REHABILITACIÓN DE EDIFICIOS </a:t>
          </a:r>
          <a:r>
            <a:rPr lang="es-ES" sz="3200" kern="1200" dirty="0" smtClean="0"/>
            <a:t>RESIDENCIALES</a:t>
          </a:r>
          <a:endParaRPr lang="en-US" sz="3200" kern="1200" dirty="0"/>
        </a:p>
      </dsp:txBody>
      <dsp:txXfrm>
        <a:off x="767793" y="2416198"/>
        <a:ext cx="10129437" cy="749483"/>
      </dsp:txXfrm>
    </dsp:sp>
    <dsp:sp modelId="{D7BA13EC-FF7F-4FBD-87EB-0AC668509FC9}">
      <dsp:nvSpPr>
        <dsp:cNvPr id="0" name=""/>
        <dsp:cNvSpPr/>
      </dsp:nvSpPr>
      <dsp:spPr>
        <a:xfrm>
          <a:off x="-32222" y="3435979"/>
          <a:ext cx="10865509" cy="97920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09313-FFCB-4517-B5EF-90D438731977}">
      <dsp:nvSpPr>
        <dsp:cNvPr id="0" name=""/>
        <dsp:cNvSpPr/>
      </dsp:nvSpPr>
      <dsp:spPr>
        <a:xfrm>
          <a:off x="194496" y="3719475"/>
          <a:ext cx="412216" cy="412216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8E710D-F8B9-42F5-A2AB-3D02D3D21EDE}">
      <dsp:nvSpPr>
        <dsp:cNvPr id="0" name=""/>
        <dsp:cNvSpPr/>
      </dsp:nvSpPr>
      <dsp:spPr>
        <a:xfrm>
          <a:off x="767293" y="3550841"/>
          <a:ext cx="10130437" cy="749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320" tIns="79320" rIns="79320" bIns="793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 LÍNEA </a:t>
          </a:r>
          <a:r>
            <a:rPr lang="es-ES" sz="3200" kern="1200" dirty="0"/>
            <a:t>4: REGENERACIÓN </a:t>
          </a:r>
          <a:r>
            <a:rPr lang="es-ES" sz="3200" kern="1200" dirty="0" smtClean="0"/>
            <a:t>URBANA</a:t>
          </a:r>
          <a:endParaRPr lang="en-US" sz="3200" kern="1200" dirty="0"/>
        </a:p>
      </dsp:txBody>
      <dsp:txXfrm>
        <a:off x="767293" y="3550841"/>
        <a:ext cx="10130437" cy="7494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31CCA-AA47-4584-BD31-BA8AADD71D96}">
      <dsp:nvSpPr>
        <dsp:cNvPr id="0" name=""/>
        <dsp:cNvSpPr/>
      </dsp:nvSpPr>
      <dsp:spPr>
        <a:xfrm>
          <a:off x="-32222" y="0"/>
          <a:ext cx="10865509" cy="9028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83CD7-EA52-44A8-915B-D168B16BE7C0}">
      <dsp:nvSpPr>
        <dsp:cNvPr id="0" name=""/>
        <dsp:cNvSpPr/>
      </dsp:nvSpPr>
      <dsp:spPr>
        <a:xfrm>
          <a:off x="194496" y="203943"/>
          <a:ext cx="412216" cy="41221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EAFC1-7096-426F-BA85-A952F23680D8}">
      <dsp:nvSpPr>
        <dsp:cNvPr id="0" name=""/>
        <dsp:cNvSpPr/>
      </dsp:nvSpPr>
      <dsp:spPr>
        <a:xfrm>
          <a:off x="833431" y="35309"/>
          <a:ext cx="9998161" cy="749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320" tIns="79320" rIns="79320" bIns="793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tx1"/>
              </a:solidFill>
            </a:rPr>
            <a:t> </a:t>
          </a:r>
          <a:r>
            <a:rPr lang="es-ES" sz="3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LÍNEA </a:t>
          </a:r>
          <a:r>
            <a:rPr lang="es-ES" sz="3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1: FOMENTO DEL </a:t>
          </a:r>
          <a:r>
            <a:rPr lang="es-ES" sz="3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ALQUILER</a:t>
          </a:r>
          <a:endParaRPr lang="en-US" sz="3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833431" y="35309"/>
        <a:ext cx="9998161" cy="749483"/>
      </dsp:txXfrm>
    </dsp:sp>
    <dsp:sp modelId="{9450643A-94E6-4CBA-A122-7155926C085F}">
      <dsp:nvSpPr>
        <dsp:cNvPr id="0" name=""/>
        <dsp:cNvSpPr/>
      </dsp:nvSpPr>
      <dsp:spPr>
        <a:xfrm>
          <a:off x="-25051" y="1132590"/>
          <a:ext cx="10865509" cy="1047186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F1019-47A8-43D3-A0E1-EC9CB0DBC0DE}">
      <dsp:nvSpPr>
        <dsp:cNvPr id="0" name=""/>
        <dsp:cNvSpPr/>
      </dsp:nvSpPr>
      <dsp:spPr>
        <a:xfrm>
          <a:off x="194496" y="1416199"/>
          <a:ext cx="412216" cy="41221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E7B6B-21B9-42CE-805D-D645247562B3}">
      <dsp:nvSpPr>
        <dsp:cNvPr id="0" name=""/>
        <dsp:cNvSpPr/>
      </dsp:nvSpPr>
      <dsp:spPr>
        <a:xfrm>
          <a:off x="833431" y="1271225"/>
          <a:ext cx="9998161" cy="652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05" tIns="74105" rIns="74105" bIns="74105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tx1"/>
              </a:solidFill>
            </a:rPr>
            <a:t> </a:t>
          </a:r>
          <a:r>
            <a:rPr lang="es-ES" sz="3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LÍNEA </a:t>
          </a:r>
          <a:r>
            <a:rPr lang="es-ES" sz="3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2: PROMOCIÓN DE VIVIENDA </a:t>
          </a:r>
          <a:r>
            <a:rPr lang="es-ES" sz="3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PROTEGIDA</a:t>
          </a:r>
          <a:endParaRPr lang="en-US" sz="3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833431" y="1271225"/>
        <a:ext cx="9998161" cy="652881"/>
      </dsp:txXfrm>
    </dsp:sp>
    <dsp:sp modelId="{9FC3E8B3-4CC1-48C0-B2F4-B1EB25DC9A63}">
      <dsp:nvSpPr>
        <dsp:cNvPr id="0" name=""/>
        <dsp:cNvSpPr/>
      </dsp:nvSpPr>
      <dsp:spPr>
        <a:xfrm>
          <a:off x="-32222" y="2316648"/>
          <a:ext cx="10865509" cy="91533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4C782-3728-4665-B918-00177CFF5D14}">
      <dsp:nvSpPr>
        <dsp:cNvPr id="0" name=""/>
        <dsp:cNvSpPr/>
      </dsp:nvSpPr>
      <dsp:spPr>
        <a:xfrm>
          <a:off x="194496" y="2584832"/>
          <a:ext cx="412216" cy="41221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B6787-113E-47F1-997E-E93F48F64862}">
      <dsp:nvSpPr>
        <dsp:cNvPr id="0" name=""/>
        <dsp:cNvSpPr/>
      </dsp:nvSpPr>
      <dsp:spPr>
        <a:xfrm>
          <a:off x="767793" y="2416198"/>
          <a:ext cx="10129437" cy="749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320" tIns="79320" rIns="79320" bIns="793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 LÍNEA </a:t>
          </a:r>
          <a:r>
            <a:rPr lang="es-ES" sz="3200" kern="1200" dirty="0"/>
            <a:t>3: REHABILITACIÓN DE EDIFICIOS </a:t>
          </a:r>
          <a:r>
            <a:rPr lang="es-ES" sz="3200" kern="1200" dirty="0" smtClean="0"/>
            <a:t>RESIDENCIALES</a:t>
          </a:r>
          <a:endParaRPr lang="en-US" sz="3200" kern="1200" dirty="0"/>
        </a:p>
      </dsp:txBody>
      <dsp:txXfrm>
        <a:off x="767793" y="2416198"/>
        <a:ext cx="10129437" cy="749483"/>
      </dsp:txXfrm>
    </dsp:sp>
    <dsp:sp modelId="{D7BA13EC-FF7F-4FBD-87EB-0AC668509FC9}">
      <dsp:nvSpPr>
        <dsp:cNvPr id="0" name=""/>
        <dsp:cNvSpPr/>
      </dsp:nvSpPr>
      <dsp:spPr>
        <a:xfrm>
          <a:off x="-32222" y="3435979"/>
          <a:ext cx="10865509" cy="979208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09313-FFCB-4517-B5EF-90D438731977}">
      <dsp:nvSpPr>
        <dsp:cNvPr id="0" name=""/>
        <dsp:cNvSpPr/>
      </dsp:nvSpPr>
      <dsp:spPr>
        <a:xfrm>
          <a:off x="194496" y="3719475"/>
          <a:ext cx="412216" cy="412216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8E710D-F8B9-42F5-A2AB-3D02D3D21EDE}">
      <dsp:nvSpPr>
        <dsp:cNvPr id="0" name=""/>
        <dsp:cNvSpPr/>
      </dsp:nvSpPr>
      <dsp:spPr>
        <a:xfrm>
          <a:off x="767293" y="3550841"/>
          <a:ext cx="10130437" cy="749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320" tIns="79320" rIns="79320" bIns="793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 LÍNEA </a:t>
          </a:r>
          <a:r>
            <a:rPr lang="es-ES" sz="3200" kern="1200" dirty="0"/>
            <a:t>4: REGENERACIÓN </a:t>
          </a:r>
          <a:r>
            <a:rPr lang="es-ES" sz="3200" kern="1200" dirty="0" smtClean="0"/>
            <a:t>URBANA</a:t>
          </a:r>
          <a:endParaRPr lang="en-US" sz="3200" kern="1200" dirty="0"/>
        </a:p>
      </dsp:txBody>
      <dsp:txXfrm>
        <a:off x="767293" y="3550841"/>
        <a:ext cx="10130437" cy="7494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31CCA-AA47-4584-BD31-BA8AADD71D96}">
      <dsp:nvSpPr>
        <dsp:cNvPr id="0" name=""/>
        <dsp:cNvSpPr/>
      </dsp:nvSpPr>
      <dsp:spPr>
        <a:xfrm>
          <a:off x="-32222" y="8515"/>
          <a:ext cx="10865509" cy="902828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83CD7-EA52-44A8-915B-D168B16BE7C0}">
      <dsp:nvSpPr>
        <dsp:cNvPr id="0" name=""/>
        <dsp:cNvSpPr/>
      </dsp:nvSpPr>
      <dsp:spPr>
        <a:xfrm>
          <a:off x="194496" y="253821"/>
          <a:ext cx="412216" cy="41221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EAFC1-7096-426F-BA85-A952F23680D8}">
      <dsp:nvSpPr>
        <dsp:cNvPr id="0" name=""/>
        <dsp:cNvSpPr/>
      </dsp:nvSpPr>
      <dsp:spPr>
        <a:xfrm>
          <a:off x="833431" y="85187"/>
          <a:ext cx="9998161" cy="749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320" tIns="79320" rIns="79320" bIns="793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bg1"/>
              </a:solidFill>
            </a:rPr>
            <a:t> LÍNEA </a:t>
          </a:r>
          <a:r>
            <a:rPr lang="es-ES" sz="3200" kern="1200" dirty="0">
              <a:solidFill>
                <a:schemeClr val="bg1"/>
              </a:solidFill>
            </a:rPr>
            <a:t>1: FOMENTO DEL </a:t>
          </a:r>
          <a:r>
            <a:rPr lang="es-ES" sz="3200" kern="1200" dirty="0" smtClean="0">
              <a:solidFill>
                <a:schemeClr val="bg1"/>
              </a:solidFill>
            </a:rPr>
            <a:t>ALQUILER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833431" y="85187"/>
        <a:ext cx="9998161" cy="749483"/>
      </dsp:txXfrm>
    </dsp:sp>
    <dsp:sp modelId="{9450643A-94E6-4CBA-A122-7155926C085F}">
      <dsp:nvSpPr>
        <dsp:cNvPr id="0" name=""/>
        <dsp:cNvSpPr/>
      </dsp:nvSpPr>
      <dsp:spPr>
        <a:xfrm>
          <a:off x="-169" y="1132590"/>
          <a:ext cx="10865509" cy="104718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F1019-47A8-43D3-A0E1-EC9CB0DBC0DE}">
      <dsp:nvSpPr>
        <dsp:cNvPr id="0" name=""/>
        <dsp:cNvSpPr/>
      </dsp:nvSpPr>
      <dsp:spPr>
        <a:xfrm>
          <a:off x="194496" y="1416199"/>
          <a:ext cx="412216" cy="41221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E7B6B-21B9-42CE-805D-D645247562B3}">
      <dsp:nvSpPr>
        <dsp:cNvPr id="0" name=""/>
        <dsp:cNvSpPr/>
      </dsp:nvSpPr>
      <dsp:spPr>
        <a:xfrm>
          <a:off x="833431" y="1271225"/>
          <a:ext cx="9998161" cy="652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05" tIns="74105" rIns="74105" bIns="74105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bg1"/>
              </a:solidFill>
            </a:rPr>
            <a:t> LÍNEA </a:t>
          </a:r>
          <a:r>
            <a:rPr lang="es-ES" sz="3200" kern="1200" dirty="0">
              <a:solidFill>
                <a:schemeClr val="bg1"/>
              </a:solidFill>
            </a:rPr>
            <a:t>2: PROMOCIÓN DE VIVIENDA </a:t>
          </a:r>
          <a:r>
            <a:rPr lang="es-ES" sz="3200" kern="1200" dirty="0" smtClean="0">
              <a:solidFill>
                <a:schemeClr val="bg1"/>
              </a:solidFill>
            </a:rPr>
            <a:t>PROTEGIDA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833431" y="1271225"/>
        <a:ext cx="9998161" cy="652881"/>
      </dsp:txXfrm>
    </dsp:sp>
    <dsp:sp modelId="{9FC3E8B3-4CC1-48C0-B2F4-B1EB25DC9A63}">
      <dsp:nvSpPr>
        <dsp:cNvPr id="0" name=""/>
        <dsp:cNvSpPr/>
      </dsp:nvSpPr>
      <dsp:spPr>
        <a:xfrm>
          <a:off x="-32222" y="2333271"/>
          <a:ext cx="10865509" cy="91533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4C782-3728-4665-B918-00177CFF5D14}">
      <dsp:nvSpPr>
        <dsp:cNvPr id="0" name=""/>
        <dsp:cNvSpPr/>
      </dsp:nvSpPr>
      <dsp:spPr>
        <a:xfrm>
          <a:off x="194496" y="2584832"/>
          <a:ext cx="412216" cy="41221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B6787-113E-47F1-997E-E93F48F64862}">
      <dsp:nvSpPr>
        <dsp:cNvPr id="0" name=""/>
        <dsp:cNvSpPr/>
      </dsp:nvSpPr>
      <dsp:spPr>
        <a:xfrm>
          <a:off x="767793" y="2416198"/>
          <a:ext cx="10129437" cy="749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320" tIns="79320" rIns="79320" bIns="793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tx1"/>
              </a:solidFill>
            </a:rPr>
            <a:t> LÍNEA </a:t>
          </a:r>
          <a:r>
            <a:rPr lang="es-ES" sz="3200" kern="1200" dirty="0">
              <a:solidFill>
                <a:schemeClr val="tx1"/>
              </a:solidFill>
            </a:rPr>
            <a:t>3: REHABILITACIÓN DE EDIFICIOS </a:t>
          </a:r>
          <a:r>
            <a:rPr lang="es-ES" sz="3200" kern="1200" dirty="0" smtClean="0">
              <a:solidFill>
                <a:schemeClr val="tx1"/>
              </a:solidFill>
            </a:rPr>
            <a:t>RESIDENCIALES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767793" y="2416198"/>
        <a:ext cx="10129437" cy="749483"/>
      </dsp:txXfrm>
    </dsp:sp>
    <dsp:sp modelId="{D7BA13EC-FF7F-4FBD-87EB-0AC668509FC9}">
      <dsp:nvSpPr>
        <dsp:cNvPr id="0" name=""/>
        <dsp:cNvSpPr/>
      </dsp:nvSpPr>
      <dsp:spPr>
        <a:xfrm>
          <a:off x="-32222" y="3435979"/>
          <a:ext cx="10865509" cy="97920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09313-FFCB-4517-B5EF-90D438731977}">
      <dsp:nvSpPr>
        <dsp:cNvPr id="0" name=""/>
        <dsp:cNvSpPr/>
      </dsp:nvSpPr>
      <dsp:spPr>
        <a:xfrm>
          <a:off x="194496" y="3719475"/>
          <a:ext cx="412216" cy="412216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8E710D-F8B9-42F5-A2AB-3D02D3D21EDE}">
      <dsp:nvSpPr>
        <dsp:cNvPr id="0" name=""/>
        <dsp:cNvSpPr/>
      </dsp:nvSpPr>
      <dsp:spPr>
        <a:xfrm>
          <a:off x="767293" y="3550841"/>
          <a:ext cx="10130437" cy="749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320" tIns="79320" rIns="79320" bIns="793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tx1"/>
              </a:solidFill>
            </a:rPr>
            <a:t> LÍNEA </a:t>
          </a:r>
          <a:r>
            <a:rPr lang="es-ES" sz="3200" kern="1200" dirty="0">
              <a:solidFill>
                <a:schemeClr val="tx1"/>
              </a:solidFill>
            </a:rPr>
            <a:t>4: REGENERACIÓN </a:t>
          </a:r>
          <a:r>
            <a:rPr lang="es-ES" sz="3200" kern="1200" dirty="0" smtClean="0">
              <a:solidFill>
                <a:schemeClr val="tx1"/>
              </a:solidFill>
            </a:rPr>
            <a:t>URBANA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767293" y="3550841"/>
        <a:ext cx="10130437" cy="749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F529BA35-AA0B-457B-B8E9-209FF67BD660}" type="datetimeFigureOut">
              <a:rPr lang="es-ES" smtClean="0"/>
              <a:t>02/03/2021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8ED9534E-2D72-44E3-99BA-27ABB6F957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2838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8824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4605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3989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AA26-3A3F-4A74-8AA6-B006657313E7}" type="datetimeFigureOut">
              <a:rPr lang="es-ES" smtClean="0"/>
              <a:t>02/03/2021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D693-41BB-4947-8EC8-16C505EF01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457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AA26-3A3F-4A74-8AA6-B006657313E7}" type="datetimeFigureOut">
              <a:rPr lang="es-ES" smtClean="0"/>
              <a:t>02/03/2021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D693-41BB-4947-8EC8-16C505EF01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116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AA26-3A3F-4A74-8AA6-B006657313E7}" type="datetimeFigureOut">
              <a:rPr lang="es-ES" smtClean="0"/>
              <a:t>02/03/2021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D693-41BB-4947-8EC8-16C505EF01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645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AA26-3A3F-4A74-8AA6-B006657313E7}" type="datetimeFigureOut">
              <a:rPr lang="es-ES" smtClean="0"/>
              <a:t>02/03/2021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D693-41BB-4947-8EC8-16C505EF01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267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AA26-3A3F-4A74-8AA6-B006657313E7}" type="datetimeFigureOut">
              <a:rPr lang="es-ES" smtClean="0"/>
              <a:t>02/03/2021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D693-41BB-4947-8EC8-16C505EF01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2254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AA26-3A3F-4A74-8AA6-B006657313E7}" type="datetimeFigureOut">
              <a:rPr lang="es-ES" smtClean="0"/>
              <a:t>02/03/2021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D693-41BB-4947-8EC8-16C505EF01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2353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AA26-3A3F-4A74-8AA6-B006657313E7}" type="datetimeFigureOut">
              <a:rPr lang="es-ES" smtClean="0"/>
              <a:t>02/03/2021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D693-41BB-4947-8EC8-16C505EF01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442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AA26-3A3F-4A74-8AA6-B006657313E7}" type="datetimeFigureOut">
              <a:rPr lang="es-ES" smtClean="0"/>
              <a:t>02/03/2021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D693-41BB-4947-8EC8-16C505EF01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76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AA26-3A3F-4A74-8AA6-B006657313E7}" type="datetimeFigureOut">
              <a:rPr lang="es-ES" smtClean="0"/>
              <a:t>02/03/2021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D693-41BB-4947-8EC8-16C505EF01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13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AA26-3A3F-4A74-8AA6-B006657313E7}" type="datetimeFigureOut">
              <a:rPr lang="es-ES" smtClean="0"/>
              <a:t>02/03/2021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D693-41BB-4947-8EC8-16C505EF01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332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AA26-3A3F-4A74-8AA6-B006657313E7}" type="datetimeFigureOut">
              <a:rPr lang="es-ES" smtClean="0"/>
              <a:t>02/03/2021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D693-41BB-4947-8EC8-16C505EF01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93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6AA26-3A3F-4A74-8AA6-B006657313E7}" type="datetimeFigureOut">
              <a:rPr lang="es-ES" smtClean="0"/>
              <a:t>02/03/2021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DD693-41BB-4947-8EC8-16C505EF01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612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svg"/><Relationship Id="rId5" Type="http://schemas.openxmlformats.org/officeDocument/2006/relationships/image" Target="../media/image4.png"/><Relationship Id="rId4" Type="http://schemas.openxmlformats.org/officeDocument/2006/relationships/image" Target="../media/image1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sv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sv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svg"/><Relationship Id="rId10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sv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sv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svg"/><Relationship Id="rId5" Type="http://schemas.openxmlformats.org/officeDocument/2006/relationships/image" Target="../media/image4.png"/><Relationship Id="rId4" Type="http://schemas.openxmlformats.org/officeDocument/2006/relationships/image" Target="../media/image1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" r="6645"/>
          <a:stretch/>
        </p:blipFill>
        <p:spPr>
          <a:xfrm>
            <a:off x="-12700" y="610"/>
            <a:ext cx="12217400" cy="6864191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0" y="4356100"/>
            <a:ext cx="12192000" cy="101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952096" y="941962"/>
            <a:ext cx="9144000" cy="4981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89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ES" sz="89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VIVE</a:t>
            </a:r>
          </a:p>
          <a:p>
            <a:r>
              <a:rPr lang="es-ES" sz="89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PAMPLONA</a:t>
            </a:r>
            <a:r>
              <a:rPr lang="es-ES" sz="2400" dirty="0" smtClean="0">
                <a:latin typeface="Century Gothic" panose="020B0502020202020204" pitchFamily="34" charset="0"/>
              </a:rPr>
              <a:t/>
            </a:r>
            <a:br>
              <a:rPr lang="es-ES" sz="2400" dirty="0" smtClean="0">
                <a:latin typeface="Century Gothic" panose="020B0502020202020204" pitchFamily="34" charset="0"/>
              </a:rPr>
            </a:br>
            <a:r>
              <a:rPr lang="es-ES" sz="2400" dirty="0" smtClean="0">
                <a:latin typeface="Century Gothic" panose="020B0502020202020204" pitchFamily="34" charset="0"/>
              </a:rPr>
              <a:t/>
            </a:r>
            <a:br>
              <a:rPr lang="es-ES" sz="2400" dirty="0" smtClean="0">
                <a:latin typeface="Century Gothic" panose="020B0502020202020204" pitchFamily="34" charset="0"/>
              </a:rPr>
            </a:br>
            <a:r>
              <a:rPr lang="es-ES" sz="3200" dirty="0" smtClean="0">
                <a:latin typeface="Century Gothic" panose="020B0502020202020204" pitchFamily="34" charset="0"/>
              </a:rPr>
              <a:t/>
            </a:r>
            <a:br>
              <a:rPr lang="es-ES" sz="3200" dirty="0" smtClean="0">
                <a:latin typeface="Century Gothic" panose="020B0502020202020204" pitchFamily="34" charset="0"/>
              </a:rPr>
            </a:br>
            <a:r>
              <a:rPr lang="es-ES" sz="3200" b="1" dirty="0" smtClean="0">
                <a:latin typeface="Century Gothic" panose="020B0502020202020204" pitchFamily="34" charset="0"/>
              </a:rPr>
              <a:t>PLAN DE VIVIENDA 2020-23</a:t>
            </a:r>
            <a:br>
              <a:rPr lang="es-ES" sz="3200" b="1" dirty="0" smtClean="0">
                <a:latin typeface="Century Gothic" panose="020B0502020202020204" pitchFamily="34" charset="0"/>
              </a:rPr>
            </a:br>
            <a:r>
              <a:rPr lang="es-ES" sz="3200" b="1" dirty="0" smtClean="0">
                <a:latin typeface="Century Gothic" panose="020B0502020202020204" pitchFamily="34" charset="0"/>
              </a:rPr>
              <a:t>AYUNTAMIENTO DE PAMPLONA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84" y="4381500"/>
            <a:ext cx="2859416" cy="96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5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" r="13958" b="8149"/>
          <a:stretch/>
        </p:blipFill>
        <p:spPr>
          <a:xfrm>
            <a:off x="-25399" y="-1"/>
            <a:ext cx="12217400" cy="6870701"/>
          </a:xfrm>
          <a:prstGeom prst="rect">
            <a:avLst/>
          </a:prstGeom>
        </p:spPr>
      </p:pic>
      <p:sp>
        <p:nvSpPr>
          <p:cNvPr id="3" name="Anillo 2"/>
          <p:cNvSpPr/>
          <p:nvPr/>
        </p:nvSpPr>
        <p:spPr>
          <a:xfrm>
            <a:off x="2260601" y="5376011"/>
            <a:ext cx="370935" cy="362308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179129" y="5697326"/>
            <a:ext cx="2891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  <a:cs typeface="Poppins Black" panose="00000A00000000000000" pitchFamily="2" charset="0"/>
              </a:rPr>
              <a:t>40 VPO  ECHAVACOIZ NORTE</a:t>
            </a:r>
            <a:endParaRPr lang="es-ES" b="1" dirty="0">
              <a:solidFill>
                <a:srgbClr val="FFFF00"/>
              </a:solidFill>
              <a:cs typeface="Poppins Black" panose="00000A00000000000000" pitchFamily="2" charset="0"/>
            </a:endParaRPr>
          </a:p>
          <a:p>
            <a:r>
              <a:rPr lang="es-ES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PARCELAS </a:t>
            </a:r>
          </a:p>
        </p:txBody>
      </p:sp>
      <p:sp>
        <p:nvSpPr>
          <p:cNvPr id="6" name="Anillo 5"/>
          <p:cNvSpPr/>
          <p:nvPr/>
        </p:nvSpPr>
        <p:spPr>
          <a:xfrm>
            <a:off x="6467057" y="5376011"/>
            <a:ext cx="370935" cy="362308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467057" y="4792815"/>
            <a:ext cx="2697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  <a:cs typeface="Poppins Black" panose="00000A00000000000000" pitchFamily="2" charset="0"/>
              </a:rPr>
              <a:t>63 VPO ARROSADÍA</a:t>
            </a:r>
            <a:endParaRPr lang="es-ES" b="1" dirty="0">
              <a:solidFill>
                <a:srgbClr val="FFFF00"/>
              </a:solidFill>
              <a:cs typeface="Poppins Black" panose="00000A00000000000000" pitchFamily="2" charset="0"/>
            </a:endParaRPr>
          </a:p>
          <a:p>
            <a:r>
              <a:rPr lang="es-ES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PARCELA A1.3</a:t>
            </a:r>
            <a:endParaRPr lang="es-ES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nillo 7"/>
          <p:cNvSpPr/>
          <p:nvPr/>
        </p:nvSpPr>
        <p:spPr>
          <a:xfrm>
            <a:off x="6652524" y="5958030"/>
            <a:ext cx="370935" cy="362308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652524" y="6272354"/>
            <a:ext cx="2697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  <a:cs typeface="Poppins Black" panose="00000A00000000000000" pitchFamily="2" charset="0"/>
              </a:rPr>
              <a:t>13 VPO SADAR</a:t>
            </a:r>
            <a:endParaRPr lang="es-ES" b="1" dirty="0">
              <a:solidFill>
                <a:srgbClr val="FFFF00"/>
              </a:solidFill>
              <a:cs typeface="Poppins Black" panose="00000A00000000000000" pitchFamily="2" charset="0"/>
            </a:endParaRPr>
          </a:p>
          <a:p>
            <a:r>
              <a:rPr lang="es-ES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PARCELA P2</a:t>
            </a:r>
            <a:endParaRPr lang="es-ES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Anillo 10"/>
          <p:cNvSpPr/>
          <p:nvPr/>
        </p:nvSpPr>
        <p:spPr>
          <a:xfrm>
            <a:off x="4041357" y="2486355"/>
            <a:ext cx="370935" cy="362308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955332" y="2800679"/>
            <a:ext cx="2697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  <a:cs typeface="Poppins Black" panose="00000A00000000000000" pitchFamily="2" charset="0"/>
              </a:rPr>
              <a:t>44 VPO  SAN JORGE</a:t>
            </a:r>
            <a:endParaRPr lang="es-ES" b="1" dirty="0">
              <a:solidFill>
                <a:srgbClr val="FFFF00"/>
              </a:solidFill>
              <a:cs typeface="Poppins Black" panose="00000A00000000000000" pitchFamily="2" charset="0"/>
            </a:endParaRPr>
          </a:p>
          <a:p>
            <a:r>
              <a:rPr lang="es-ES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PARCELA P 2.1</a:t>
            </a:r>
            <a:endParaRPr lang="es-ES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Anillo 12"/>
          <p:cNvSpPr/>
          <p:nvPr/>
        </p:nvSpPr>
        <p:spPr>
          <a:xfrm>
            <a:off x="7630185" y="2284206"/>
            <a:ext cx="370935" cy="362308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630185" y="2582791"/>
            <a:ext cx="2697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  <a:cs typeface="Poppins Black" panose="00000A00000000000000" pitchFamily="2" charset="0"/>
              </a:rPr>
              <a:t>95 VPO CHANTREA SUR</a:t>
            </a:r>
            <a:endParaRPr lang="es-ES" b="1" dirty="0">
              <a:solidFill>
                <a:srgbClr val="FFFF00"/>
              </a:solidFill>
              <a:cs typeface="Poppins Black" panose="00000A00000000000000" pitchFamily="2" charset="0"/>
            </a:endParaRPr>
          </a:p>
          <a:p>
            <a:r>
              <a:rPr lang="es-ES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PARCELA P2 </a:t>
            </a:r>
            <a:endParaRPr lang="es-ES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Anillo 14"/>
          <p:cNvSpPr/>
          <p:nvPr/>
        </p:nvSpPr>
        <p:spPr>
          <a:xfrm>
            <a:off x="3970549" y="1062023"/>
            <a:ext cx="370935" cy="362308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955332" y="1376347"/>
            <a:ext cx="2947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FFFF00"/>
                </a:solidFill>
                <a:cs typeface="Poppins Black" panose="00000A00000000000000" pitchFamily="2" charset="0"/>
              </a:rPr>
              <a:t>62 VPO/VPT BUZTINTXURI</a:t>
            </a:r>
          </a:p>
          <a:p>
            <a:r>
              <a:rPr lang="es-ES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PARCELAS 2.3 Y 2.4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134009" y="241421"/>
            <a:ext cx="2127251" cy="711398"/>
          </a:xfrm>
          <a:prstGeom prst="roundRect">
            <a:avLst>
              <a:gd name="adj" fmla="val 10000"/>
            </a:avLst>
          </a:prstGeom>
          <a:solidFill>
            <a:srgbClr val="FFC00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1" name="Rectángulo 20" descr="Suburban scene"/>
          <p:cNvSpPr/>
          <p:nvPr/>
        </p:nvSpPr>
        <p:spPr>
          <a:xfrm>
            <a:off x="330473" y="361753"/>
            <a:ext cx="412216" cy="412216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lc="http://schemas.openxmlformats.org/drawingml/2006/lockedCanvas" xmlns="" xmlns:asvg="http://schemas.microsoft.com/office/drawing/2016/SVG/main" xmlns:dgm="http://schemas.openxmlformats.org/drawingml/2006/diagram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7" name="Grupo 26"/>
          <p:cNvGrpSpPr/>
          <p:nvPr/>
        </p:nvGrpSpPr>
        <p:grpSpPr>
          <a:xfrm>
            <a:off x="742689" y="241421"/>
            <a:ext cx="9320567" cy="652882"/>
            <a:chOff x="740416" y="1271224"/>
            <a:chExt cx="10091176" cy="652882"/>
          </a:xfrm>
        </p:grpSpPr>
        <p:sp>
          <p:nvSpPr>
            <p:cNvPr id="28" name="Rectángulo 27"/>
            <p:cNvSpPr/>
            <p:nvPr/>
          </p:nvSpPr>
          <p:spPr>
            <a:xfrm>
              <a:off x="833431" y="1271225"/>
              <a:ext cx="9998161" cy="6528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uadroTexto 28"/>
            <p:cNvSpPr txBox="1"/>
            <p:nvPr/>
          </p:nvSpPr>
          <p:spPr>
            <a:xfrm>
              <a:off x="740416" y="1271224"/>
              <a:ext cx="1284291" cy="652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105" tIns="74105" rIns="74105" bIns="74105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smtClean="0">
                  <a:solidFill>
                    <a:schemeClr val="tx1"/>
                  </a:solidFill>
                </a:rPr>
                <a:t> </a:t>
              </a:r>
              <a:r>
                <a:rPr lang="es-ES" sz="2000" b="1" kern="1200" dirty="0" smtClean="0">
                  <a:solidFill>
                    <a:schemeClr val="tx1"/>
                  </a:solidFill>
                </a:rPr>
                <a:t>LÍNEA 2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794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" r="13958" b="8149"/>
          <a:stretch/>
        </p:blipFill>
        <p:spPr>
          <a:xfrm>
            <a:off x="-25399" y="-1"/>
            <a:ext cx="12217400" cy="687070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7711" y="-23"/>
            <a:ext cx="12219711" cy="1912713"/>
          </a:xfrm>
          <a:solidFill>
            <a:srgbClr val="FFCC00"/>
          </a:solidFill>
        </p:spPr>
        <p:txBody>
          <a:bodyPr>
            <a:normAutofit fontScale="90000"/>
          </a:bodyPr>
          <a:lstStyle/>
          <a:p>
            <a:pPr algn="ctr"/>
            <a:r>
              <a:rPr lang="es-ES_tradnl" sz="2800" dirty="0" smtClean="0">
                <a:latin typeface="Century Gothic" panose="020B0502020202020204" pitchFamily="34" charset="0"/>
              </a:rPr>
              <a:t/>
            </a:r>
            <a:br>
              <a:rPr lang="es-ES_tradnl" sz="2800" dirty="0" smtClean="0">
                <a:latin typeface="Century Gothic" panose="020B0502020202020204" pitchFamily="34" charset="0"/>
              </a:rPr>
            </a:br>
            <a:r>
              <a:rPr lang="es-ES_tradnl" sz="2800" dirty="0" smtClean="0">
                <a:latin typeface="Century Gothic" panose="020B0502020202020204" pitchFamily="34" charset="0"/>
              </a:rPr>
              <a:t/>
            </a:r>
            <a:br>
              <a:rPr lang="es-ES_tradnl" sz="2800" dirty="0" smtClean="0">
                <a:latin typeface="Century Gothic" panose="020B0502020202020204" pitchFamily="34" charset="0"/>
              </a:rPr>
            </a:br>
            <a:r>
              <a:rPr lang="es-ES_tradnl" sz="2800" dirty="0" smtClean="0">
                <a:latin typeface="Century Gothic" panose="020B0502020202020204" pitchFamily="34" charset="0"/>
              </a:rPr>
              <a:t/>
            </a:r>
            <a:br>
              <a:rPr lang="es-ES_tradnl" sz="2800" dirty="0" smtClean="0">
                <a:latin typeface="Century Gothic" panose="020B0502020202020204" pitchFamily="34" charset="0"/>
              </a:rPr>
            </a:br>
            <a:r>
              <a:rPr lang="es-ES_tradnl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PROPUESTA DE </a:t>
            </a:r>
            <a:r>
              <a:rPr lang="es-ES_tradnl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COLABORACIÓN </a:t>
            </a:r>
            <a:br>
              <a:rPr lang="es-ES_tradnl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ES_tradnl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Ayuntamiento de  Pamplona-Gobierno de Navarra (</a:t>
            </a:r>
            <a:r>
              <a:rPr lang="es-ES_tradnl" sz="2800" b="1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Nasuvinsa</a:t>
            </a:r>
            <a:r>
              <a:rPr lang="es-ES_tradnl" sz="28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es-E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28601" y="241422"/>
            <a:ext cx="9234655" cy="6528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Marcador de contenido 2"/>
          <p:cNvSpPr>
            <a:spLocks noGrp="1"/>
          </p:cNvSpPr>
          <p:nvPr>
            <p:ph idx="1"/>
          </p:nvPr>
        </p:nvSpPr>
        <p:spPr>
          <a:xfrm>
            <a:off x="2407548" y="2380195"/>
            <a:ext cx="7928956" cy="3308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b="1" dirty="0" smtClean="0">
                <a:latin typeface="Century Gothic" panose="020B0502020202020204" pitchFamily="34" charset="0"/>
              </a:rPr>
              <a:t> 95</a:t>
            </a:r>
            <a:r>
              <a:rPr lang="es-ES_tradnl" dirty="0" smtClean="0">
                <a:latin typeface="Century Gothic" panose="020B0502020202020204" pitchFamily="34" charset="0"/>
              </a:rPr>
              <a:t> VPO		Chantrea</a:t>
            </a:r>
          </a:p>
          <a:p>
            <a:pPr marL="0" indent="0">
              <a:buNone/>
            </a:pPr>
            <a:r>
              <a:rPr lang="es-ES_tradnl" b="1" dirty="0">
                <a:latin typeface="Century Gothic" panose="020B0502020202020204" pitchFamily="34" charset="0"/>
              </a:rPr>
              <a:t> </a:t>
            </a:r>
            <a:r>
              <a:rPr lang="es-ES_tradnl" b="1" dirty="0" smtClean="0">
                <a:latin typeface="Century Gothic" panose="020B0502020202020204" pitchFamily="34" charset="0"/>
              </a:rPr>
              <a:t>40 </a:t>
            </a:r>
            <a:r>
              <a:rPr lang="es-ES_tradnl" dirty="0" smtClean="0">
                <a:latin typeface="Century Gothic" panose="020B0502020202020204" pitchFamily="34" charset="0"/>
              </a:rPr>
              <a:t>VPO 		Echavacoiz Norte</a:t>
            </a:r>
          </a:p>
          <a:p>
            <a:pPr marL="0" indent="0">
              <a:buNone/>
            </a:pPr>
            <a:r>
              <a:rPr lang="es-ES_tradnl" b="1" dirty="0" smtClean="0">
                <a:latin typeface="Century Gothic" panose="020B0502020202020204" pitchFamily="34" charset="0"/>
              </a:rPr>
              <a:t> 44 </a:t>
            </a:r>
            <a:r>
              <a:rPr lang="es-ES_tradnl" dirty="0" smtClean="0">
                <a:latin typeface="Century Gothic" panose="020B0502020202020204" pitchFamily="34" charset="0"/>
              </a:rPr>
              <a:t>VPO		San Jorge</a:t>
            </a:r>
          </a:p>
          <a:p>
            <a:pPr marL="0" indent="0">
              <a:buNone/>
            </a:pPr>
            <a:r>
              <a:rPr lang="es-ES_tradnl" dirty="0" smtClean="0">
                <a:latin typeface="Century Gothic" panose="020B0502020202020204" pitchFamily="34" charset="0"/>
              </a:rPr>
              <a:t> </a:t>
            </a:r>
            <a:r>
              <a:rPr lang="es-ES_tradnl" b="1" dirty="0" smtClean="0">
                <a:latin typeface="Century Gothic" panose="020B0502020202020204" pitchFamily="34" charset="0"/>
              </a:rPr>
              <a:t>63 </a:t>
            </a:r>
            <a:r>
              <a:rPr lang="es-ES_tradnl" dirty="0" smtClean="0">
                <a:latin typeface="Century Gothic" panose="020B0502020202020204" pitchFamily="34" charset="0"/>
              </a:rPr>
              <a:t>VPO 		Arrosadía</a:t>
            </a:r>
          </a:p>
          <a:p>
            <a:pPr marL="0" indent="0">
              <a:buNone/>
            </a:pPr>
            <a:r>
              <a:rPr lang="es-ES_tradnl" dirty="0" smtClean="0">
                <a:latin typeface="Century Gothic" panose="020B0502020202020204" pitchFamily="34" charset="0"/>
              </a:rPr>
              <a:t> </a:t>
            </a:r>
            <a:r>
              <a:rPr lang="es-ES_tradnl" b="1" dirty="0" smtClean="0">
                <a:latin typeface="Century Gothic" panose="020B0502020202020204" pitchFamily="34" charset="0"/>
              </a:rPr>
              <a:t>13</a:t>
            </a:r>
            <a:r>
              <a:rPr lang="es-ES_tradnl" dirty="0" smtClean="0">
                <a:latin typeface="Century Gothic" panose="020B0502020202020204" pitchFamily="34" charset="0"/>
              </a:rPr>
              <a:t> VPO 		Zona </a:t>
            </a:r>
            <a:r>
              <a:rPr lang="es-ES_tradnl" dirty="0" err="1" smtClean="0">
                <a:latin typeface="Century Gothic" panose="020B0502020202020204" pitchFamily="34" charset="0"/>
              </a:rPr>
              <a:t>Sadar</a:t>
            </a:r>
            <a:endParaRPr lang="es-ES_tradnl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s-ES_tradnl" dirty="0" smtClean="0">
                <a:latin typeface="Century Gothic" panose="020B0502020202020204" pitchFamily="34" charset="0"/>
              </a:rPr>
              <a:t> </a:t>
            </a:r>
            <a:r>
              <a:rPr lang="es-ES_tradnl" b="1" dirty="0" smtClean="0">
                <a:latin typeface="Century Gothic" panose="020B0502020202020204" pitchFamily="34" charset="0"/>
              </a:rPr>
              <a:t>62</a:t>
            </a:r>
            <a:r>
              <a:rPr lang="es-ES_tradnl" dirty="0" smtClean="0">
                <a:latin typeface="Century Gothic" panose="020B0502020202020204" pitchFamily="34" charset="0"/>
              </a:rPr>
              <a:t> VPO/VPT	</a:t>
            </a:r>
            <a:r>
              <a:rPr lang="es-ES_tradnl" dirty="0" err="1" smtClean="0">
                <a:latin typeface="Century Gothic" panose="020B0502020202020204" pitchFamily="34" charset="0"/>
              </a:rPr>
              <a:t>Buztintxuri</a:t>
            </a:r>
            <a:endParaRPr lang="es-ES_tradnl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s-ES_tradnl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s-ES_tradnl" sz="4000" dirty="0" smtClean="0">
              <a:latin typeface="Century Gothic" panose="020B0502020202020204" pitchFamily="34" charset="0"/>
            </a:endParaRP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-27711" y="5688661"/>
            <a:ext cx="12219711" cy="864524"/>
          </a:xfrm>
          <a:prstGeom prst="rect">
            <a:avLst/>
          </a:prstGeom>
          <a:solidFill>
            <a:srgbClr val="FFCC00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_tradnl" b="1" dirty="0" smtClean="0"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ES_tradnl" sz="33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317 Viviendas Protegidas en Pamplona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ES_tradnl" sz="4000" dirty="0">
              <a:latin typeface="Century Gothic" panose="020B0502020202020204" pitchFamily="34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34009" y="241421"/>
            <a:ext cx="2127251" cy="711398"/>
          </a:xfrm>
          <a:prstGeom prst="roundRect">
            <a:avLst>
              <a:gd name="adj" fmla="val 10000"/>
            </a:avLst>
          </a:prstGeom>
          <a:solidFill>
            <a:schemeClr val="accent2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15" name="Grupo 14"/>
          <p:cNvGrpSpPr/>
          <p:nvPr/>
        </p:nvGrpSpPr>
        <p:grpSpPr>
          <a:xfrm>
            <a:off x="742689" y="241421"/>
            <a:ext cx="9320567" cy="652882"/>
            <a:chOff x="740416" y="1271224"/>
            <a:chExt cx="10091176" cy="652882"/>
          </a:xfrm>
        </p:grpSpPr>
        <p:sp>
          <p:nvSpPr>
            <p:cNvPr id="16" name="Rectángulo 15"/>
            <p:cNvSpPr/>
            <p:nvPr/>
          </p:nvSpPr>
          <p:spPr>
            <a:xfrm>
              <a:off x="833431" y="1271225"/>
              <a:ext cx="9998161" cy="6528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CuadroTexto 16"/>
            <p:cNvSpPr txBox="1"/>
            <p:nvPr/>
          </p:nvSpPr>
          <p:spPr>
            <a:xfrm>
              <a:off x="740416" y="1271224"/>
              <a:ext cx="1284291" cy="652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105" tIns="74105" rIns="74105" bIns="74105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smtClean="0">
                  <a:solidFill>
                    <a:schemeClr val="tx1"/>
                  </a:solidFill>
                </a:rPr>
                <a:t> </a:t>
              </a:r>
              <a:r>
                <a:rPr lang="es-ES" sz="2000" b="1" kern="1200" dirty="0" smtClean="0">
                  <a:solidFill>
                    <a:schemeClr val="tx1"/>
                  </a:solidFill>
                </a:rPr>
                <a:t>LÍNEA 1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ángulo 17" descr="Building"/>
          <p:cNvSpPr/>
          <p:nvPr/>
        </p:nvSpPr>
        <p:spPr>
          <a:xfrm>
            <a:off x="308995" y="391012"/>
            <a:ext cx="412216" cy="412216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lc="http://schemas.openxmlformats.org/drawingml/2006/lockedCanvas" xmlns="" xmlns:asvg="http://schemas.microsoft.com/office/drawing/2016/SVG/main" xmlns:dgm="http://schemas.openxmlformats.org/drawingml/2006/diagram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ctángulo redondeado 18"/>
          <p:cNvSpPr/>
          <p:nvPr/>
        </p:nvSpPr>
        <p:spPr>
          <a:xfrm>
            <a:off x="2503938" y="241421"/>
            <a:ext cx="2127251" cy="711398"/>
          </a:xfrm>
          <a:prstGeom prst="roundRect">
            <a:avLst>
              <a:gd name="adj" fmla="val 10000"/>
            </a:avLst>
          </a:prstGeom>
          <a:solidFill>
            <a:srgbClr val="FFC00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0" name="Rectángulo 19" descr="Suburban scene"/>
          <p:cNvSpPr/>
          <p:nvPr/>
        </p:nvSpPr>
        <p:spPr>
          <a:xfrm>
            <a:off x="2700402" y="361753"/>
            <a:ext cx="412216" cy="412216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lc="http://schemas.openxmlformats.org/drawingml/2006/lockedCanvas" xmlns="" xmlns:asvg="http://schemas.microsoft.com/office/drawing/2016/SVG/main" xmlns:dgm="http://schemas.openxmlformats.org/drawingml/2006/diagram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Grupo 20"/>
          <p:cNvGrpSpPr/>
          <p:nvPr/>
        </p:nvGrpSpPr>
        <p:grpSpPr>
          <a:xfrm>
            <a:off x="3112618" y="241421"/>
            <a:ext cx="9320567" cy="652882"/>
            <a:chOff x="740416" y="1271224"/>
            <a:chExt cx="10091176" cy="652882"/>
          </a:xfrm>
        </p:grpSpPr>
        <p:sp>
          <p:nvSpPr>
            <p:cNvPr id="22" name="Rectángulo 21"/>
            <p:cNvSpPr/>
            <p:nvPr/>
          </p:nvSpPr>
          <p:spPr>
            <a:xfrm>
              <a:off x="833431" y="1271225"/>
              <a:ext cx="9998161" cy="6528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uadroTexto 22"/>
            <p:cNvSpPr txBox="1"/>
            <p:nvPr/>
          </p:nvSpPr>
          <p:spPr>
            <a:xfrm>
              <a:off x="740416" y="1271224"/>
              <a:ext cx="1284291" cy="652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105" tIns="74105" rIns="74105" bIns="74105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smtClean="0">
                  <a:solidFill>
                    <a:schemeClr val="tx1"/>
                  </a:solidFill>
                </a:rPr>
                <a:t> </a:t>
              </a:r>
              <a:r>
                <a:rPr lang="es-ES" sz="2000" b="1" kern="1200" dirty="0" smtClean="0">
                  <a:solidFill>
                    <a:schemeClr val="tx1"/>
                  </a:solidFill>
                </a:rPr>
                <a:t>LÍNEA 2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0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" r="13958" b="8149"/>
          <a:stretch/>
        </p:blipFill>
        <p:spPr>
          <a:xfrm>
            <a:off x="-25399" y="-1"/>
            <a:ext cx="12217400" cy="687070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7711" y="-22"/>
            <a:ext cx="12219711" cy="1745696"/>
          </a:xfrm>
          <a:solidFill>
            <a:srgbClr val="FF9900"/>
          </a:solidFill>
        </p:spPr>
        <p:txBody>
          <a:bodyPr>
            <a:normAutofit fontScale="90000"/>
          </a:bodyPr>
          <a:lstStyle/>
          <a:p>
            <a:pPr algn="ctr"/>
            <a:r>
              <a:rPr lang="es-ES_tradnl" sz="2800" dirty="0" smtClean="0">
                <a:latin typeface="Century Gothic" panose="020B0502020202020204" pitchFamily="34" charset="0"/>
              </a:rPr>
              <a:t/>
            </a:r>
            <a:br>
              <a:rPr lang="es-ES_tradnl" sz="2800" dirty="0" smtClean="0">
                <a:latin typeface="Century Gothic" panose="020B0502020202020204" pitchFamily="34" charset="0"/>
              </a:rPr>
            </a:br>
            <a:r>
              <a:rPr lang="es-ES_tradnl" sz="2800" dirty="0" smtClean="0">
                <a:latin typeface="Century Gothic" panose="020B0502020202020204" pitchFamily="34" charset="0"/>
              </a:rPr>
              <a:t/>
            </a:r>
            <a:br>
              <a:rPr lang="es-ES_tradnl" sz="2800" dirty="0" smtClean="0">
                <a:latin typeface="Century Gothic" panose="020B0502020202020204" pitchFamily="34" charset="0"/>
              </a:rPr>
            </a:br>
            <a:r>
              <a:rPr lang="es-ES_tradnl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CONCURSOS DE SUELO PARA </a:t>
            </a:r>
            <a:br>
              <a:rPr lang="es-ES_tradnl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ES_tradnl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PROMOCIÓN DE VIVIENDA EN ALQUILER</a:t>
            </a:r>
            <a:br>
              <a:rPr lang="es-ES_tradnl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ES_tradnl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Ayuntamiento de  Pamplona</a:t>
            </a:r>
            <a:endParaRPr lang="es-E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Marcador de contenido 2"/>
          <p:cNvSpPr>
            <a:spLocks noGrp="1"/>
          </p:cNvSpPr>
          <p:nvPr>
            <p:ph idx="1"/>
          </p:nvPr>
        </p:nvSpPr>
        <p:spPr>
          <a:xfrm>
            <a:off x="721211" y="2380195"/>
            <a:ext cx="10442782" cy="3308466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es-ES" sz="2400" b="1" dirty="0" smtClean="0">
              <a:latin typeface="Century Gothic" panose="020B0502020202020204" pitchFamily="34" charset="0"/>
            </a:endParaRPr>
          </a:p>
          <a:p>
            <a:pPr marL="0" lvl="0" indent="0" algn="just">
              <a:buNone/>
            </a:pPr>
            <a:r>
              <a:rPr lang="es-ES" sz="2400" dirty="0" smtClean="0">
                <a:latin typeface="Century Gothic" panose="020B0502020202020204" pitchFamily="34" charset="0"/>
              </a:rPr>
              <a:t>Es un </a:t>
            </a:r>
            <a:r>
              <a:rPr lang="es-ES" sz="2400" b="1" dirty="0" smtClean="0">
                <a:latin typeface="Century Gothic" panose="020B0502020202020204" pitchFamily="34" charset="0"/>
              </a:rPr>
              <a:t>objetivo prioritario </a:t>
            </a:r>
            <a:r>
              <a:rPr lang="es-ES" sz="2400" dirty="0" smtClean="0">
                <a:latin typeface="Century Gothic" panose="020B0502020202020204" pitchFamily="34" charset="0"/>
              </a:rPr>
              <a:t>del Ayuntamiento para su patrimonio de suelo, la </a:t>
            </a:r>
            <a:r>
              <a:rPr lang="es-ES" sz="2400" dirty="0">
                <a:latin typeface="Century Gothic" panose="020B0502020202020204" pitchFamily="34" charset="0"/>
              </a:rPr>
              <a:t>creación de un </a:t>
            </a:r>
            <a:r>
              <a:rPr lang="es-ES" sz="2400" b="1" dirty="0">
                <a:latin typeface="Century Gothic" panose="020B0502020202020204" pitchFamily="34" charset="0"/>
              </a:rPr>
              <a:t>amplio parque de vivienda en régimen de alquiler de titularidad </a:t>
            </a:r>
            <a:r>
              <a:rPr lang="es-ES" sz="2400" dirty="0">
                <a:latin typeface="Century Gothic" panose="020B0502020202020204" pitchFamily="34" charset="0"/>
              </a:rPr>
              <a:t>pública o privada con garantía de permanencia, </a:t>
            </a:r>
            <a:r>
              <a:rPr lang="es-ES" sz="2400" b="1" dirty="0">
                <a:latin typeface="Century Gothic" panose="020B0502020202020204" pitchFamily="34" charset="0"/>
              </a:rPr>
              <a:t>que permita a la ciudadanía optar por este estilo de </a:t>
            </a:r>
            <a:r>
              <a:rPr lang="es-ES" sz="2400" b="1" dirty="0" smtClean="0">
                <a:latin typeface="Century Gothic" panose="020B0502020202020204" pitchFamily="34" charset="0"/>
              </a:rPr>
              <a:t>vida.</a:t>
            </a:r>
            <a:endParaRPr lang="es-ES" sz="2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s-ES_tradnl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s-ES_tradnl" sz="4000" dirty="0" smtClean="0">
              <a:latin typeface="Century Gothic" panose="020B0502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785645" y="288065"/>
            <a:ext cx="9234655" cy="6528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ctángulo 15"/>
          <p:cNvSpPr/>
          <p:nvPr/>
        </p:nvSpPr>
        <p:spPr>
          <a:xfrm>
            <a:off x="828601" y="241422"/>
            <a:ext cx="9234655" cy="6528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tángulo 16"/>
          <p:cNvSpPr/>
          <p:nvPr/>
        </p:nvSpPr>
        <p:spPr>
          <a:xfrm>
            <a:off x="684550" y="606368"/>
            <a:ext cx="1443508" cy="2546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ángulo redondeado 17"/>
          <p:cNvSpPr/>
          <p:nvPr/>
        </p:nvSpPr>
        <p:spPr>
          <a:xfrm>
            <a:off x="134009" y="241421"/>
            <a:ext cx="2127251" cy="711398"/>
          </a:xfrm>
          <a:prstGeom prst="roundRect">
            <a:avLst>
              <a:gd name="adj" fmla="val 10000"/>
            </a:avLst>
          </a:prstGeom>
          <a:solidFill>
            <a:schemeClr val="accent2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19" name="Grupo 18"/>
          <p:cNvGrpSpPr/>
          <p:nvPr/>
        </p:nvGrpSpPr>
        <p:grpSpPr>
          <a:xfrm>
            <a:off x="742689" y="241421"/>
            <a:ext cx="9320567" cy="652882"/>
            <a:chOff x="740416" y="1271224"/>
            <a:chExt cx="10091176" cy="652882"/>
          </a:xfrm>
        </p:grpSpPr>
        <p:sp>
          <p:nvSpPr>
            <p:cNvPr id="20" name="Rectángulo 19"/>
            <p:cNvSpPr/>
            <p:nvPr/>
          </p:nvSpPr>
          <p:spPr>
            <a:xfrm>
              <a:off x="833431" y="1271225"/>
              <a:ext cx="9998161" cy="6528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CuadroTexto 20"/>
            <p:cNvSpPr txBox="1"/>
            <p:nvPr/>
          </p:nvSpPr>
          <p:spPr>
            <a:xfrm>
              <a:off x="740416" y="1271224"/>
              <a:ext cx="1284291" cy="652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105" tIns="74105" rIns="74105" bIns="74105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smtClean="0">
                  <a:solidFill>
                    <a:schemeClr val="tx1"/>
                  </a:solidFill>
                </a:rPr>
                <a:t> </a:t>
              </a:r>
              <a:r>
                <a:rPr lang="es-ES" sz="2000" b="1" kern="1200" dirty="0" smtClean="0">
                  <a:solidFill>
                    <a:schemeClr val="tx1"/>
                  </a:solidFill>
                </a:rPr>
                <a:t>LÍNEA 1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Rectángulo 21" descr="Building"/>
          <p:cNvSpPr/>
          <p:nvPr/>
        </p:nvSpPr>
        <p:spPr>
          <a:xfrm>
            <a:off x="308995" y="391012"/>
            <a:ext cx="412216" cy="412216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lc="http://schemas.openxmlformats.org/drawingml/2006/lockedCanvas" xmlns="" xmlns:asvg="http://schemas.microsoft.com/office/drawing/2016/SVG/main" xmlns:dgm="http://schemas.openxmlformats.org/drawingml/2006/diagram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1601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" r="13958" b="8149"/>
          <a:stretch/>
        </p:blipFill>
        <p:spPr>
          <a:xfrm>
            <a:off x="-13636" y="0"/>
            <a:ext cx="12217400" cy="6870701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6420888" y="4691417"/>
            <a:ext cx="21696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FF99"/>
                </a:solidFill>
                <a:cs typeface="Poppins Black" panose="00000A00000000000000" pitchFamily="2" charset="0"/>
              </a:rPr>
              <a:t>150  </a:t>
            </a:r>
            <a:r>
              <a:rPr lang="es-ES" b="1" dirty="0" err="1" smtClean="0">
                <a:solidFill>
                  <a:srgbClr val="FFFF99"/>
                </a:solidFill>
                <a:cs typeface="Poppins Black" panose="00000A00000000000000" pitchFamily="2" charset="0"/>
              </a:rPr>
              <a:t>Viv</a:t>
            </a:r>
            <a:r>
              <a:rPr lang="es-ES" b="1" dirty="0" smtClean="0">
                <a:solidFill>
                  <a:srgbClr val="FFFF99"/>
                </a:solidFill>
                <a:cs typeface="Poppins Black" panose="00000A00000000000000" pitchFamily="2" charset="0"/>
              </a:rPr>
              <a:t> ARROSADÍA</a:t>
            </a:r>
            <a:endParaRPr lang="es-ES" b="1" dirty="0">
              <a:solidFill>
                <a:srgbClr val="FFFF99"/>
              </a:solidFill>
              <a:cs typeface="Poppins Black" panose="00000A00000000000000" pitchFamily="2" charset="0"/>
            </a:endParaRPr>
          </a:p>
          <a:p>
            <a:r>
              <a:rPr lang="es-ES" i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PARCELAS A1-A7 </a:t>
            </a:r>
            <a:endParaRPr lang="es-ES" i="1" dirty="0">
              <a:solidFill>
                <a:srgbClr val="FFF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785645" y="288065"/>
            <a:ext cx="9234655" cy="6528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Rectángulo 29"/>
          <p:cNvSpPr/>
          <p:nvPr/>
        </p:nvSpPr>
        <p:spPr>
          <a:xfrm>
            <a:off x="828601" y="241422"/>
            <a:ext cx="9234655" cy="6528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ángulo 20"/>
          <p:cNvSpPr/>
          <p:nvPr/>
        </p:nvSpPr>
        <p:spPr>
          <a:xfrm>
            <a:off x="684550" y="606368"/>
            <a:ext cx="1443508" cy="2546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Anillo 11"/>
          <p:cNvSpPr/>
          <p:nvPr/>
        </p:nvSpPr>
        <p:spPr>
          <a:xfrm>
            <a:off x="6527363" y="5337748"/>
            <a:ext cx="370935" cy="362308"/>
          </a:xfrm>
          <a:prstGeom prst="donut">
            <a:avLst/>
          </a:prstGeom>
          <a:solidFill>
            <a:srgbClr val="FF99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8" name="Rectángulo redondeado 27"/>
          <p:cNvSpPr/>
          <p:nvPr/>
        </p:nvSpPr>
        <p:spPr>
          <a:xfrm>
            <a:off x="134009" y="241421"/>
            <a:ext cx="2127251" cy="711398"/>
          </a:xfrm>
          <a:prstGeom prst="roundRect">
            <a:avLst>
              <a:gd name="adj" fmla="val 10000"/>
            </a:avLst>
          </a:prstGeom>
          <a:solidFill>
            <a:schemeClr val="accent2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29" name="Grupo 28"/>
          <p:cNvGrpSpPr/>
          <p:nvPr/>
        </p:nvGrpSpPr>
        <p:grpSpPr>
          <a:xfrm>
            <a:off x="742689" y="241421"/>
            <a:ext cx="9320567" cy="652882"/>
            <a:chOff x="740416" y="1271224"/>
            <a:chExt cx="10091176" cy="652882"/>
          </a:xfrm>
        </p:grpSpPr>
        <p:sp>
          <p:nvSpPr>
            <p:cNvPr id="31" name="Rectángulo 30"/>
            <p:cNvSpPr/>
            <p:nvPr/>
          </p:nvSpPr>
          <p:spPr>
            <a:xfrm>
              <a:off x="833431" y="1271225"/>
              <a:ext cx="9998161" cy="6528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CuadroTexto 31"/>
            <p:cNvSpPr txBox="1"/>
            <p:nvPr/>
          </p:nvSpPr>
          <p:spPr>
            <a:xfrm>
              <a:off x="740416" y="1271224"/>
              <a:ext cx="1284291" cy="652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105" tIns="74105" rIns="74105" bIns="74105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smtClean="0">
                  <a:solidFill>
                    <a:schemeClr val="tx1"/>
                  </a:solidFill>
                </a:rPr>
                <a:t> </a:t>
              </a:r>
              <a:r>
                <a:rPr lang="es-ES" sz="2000" b="1" kern="1200" dirty="0" smtClean="0">
                  <a:solidFill>
                    <a:schemeClr val="tx1"/>
                  </a:solidFill>
                </a:rPr>
                <a:t>LÍNEA 1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Rectángulo 32" descr="Building"/>
          <p:cNvSpPr/>
          <p:nvPr/>
        </p:nvSpPr>
        <p:spPr>
          <a:xfrm>
            <a:off x="308995" y="391012"/>
            <a:ext cx="412216" cy="412216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lc="http://schemas.openxmlformats.org/drawingml/2006/lockedCanvas" xmlns="" xmlns:asvg="http://schemas.microsoft.com/office/drawing/2016/SVG/main" xmlns:dgm="http://schemas.openxmlformats.org/drawingml/2006/diagram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4186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" r="13958" b="8149"/>
          <a:stretch/>
        </p:blipFill>
        <p:spPr>
          <a:xfrm>
            <a:off x="0" y="-4387"/>
            <a:ext cx="12217400" cy="6870701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6420888" y="4691417"/>
            <a:ext cx="21696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FF99"/>
                </a:solidFill>
                <a:cs typeface="Poppins Black" panose="00000A00000000000000" pitchFamily="2" charset="0"/>
              </a:rPr>
              <a:t>150  </a:t>
            </a:r>
            <a:r>
              <a:rPr lang="es-ES" b="1" dirty="0" err="1" smtClean="0">
                <a:solidFill>
                  <a:srgbClr val="FFFF99"/>
                </a:solidFill>
                <a:cs typeface="Poppins Black" panose="00000A00000000000000" pitchFamily="2" charset="0"/>
              </a:rPr>
              <a:t>Viv</a:t>
            </a:r>
            <a:r>
              <a:rPr lang="es-ES" b="1" dirty="0" smtClean="0">
                <a:solidFill>
                  <a:srgbClr val="FFFF99"/>
                </a:solidFill>
                <a:cs typeface="Poppins Black" panose="00000A00000000000000" pitchFamily="2" charset="0"/>
              </a:rPr>
              <a:t> ARROSADÍA</a:t>
            </a:r>
            <a:endParaRPr lang="es-ES" b="1" dirty="0">
              <a:solidFill>
                <a:srgbClr val="FFFF99"/>
              </a:solidFill>
              <a:cs typeface="Poppins Black" panose="00000A00000000000000" pitchFamily="2" charset="0"/>
            </a:endParaRPr>
          </a:p>
          <a:p>
            <a:r>
              <a:rPr lang="es-ES" i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PARCELAS A1-A7 </a:t>
            </a:r>
            <a:endParaRPr lang="es-ES" i="1" dirty="0">
              <a:solidFill>
                <a:srgbClr val="FFF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785645" y="288065"/>
            <a:ext cx="9234655" cy="6528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Rectángulo 29"/>
          <p:cNvSpPr/>
          <p:nvPr/>
        </p:nvSpPr>
        <p:spPr>
          <a:xfrm>
            <a:off x="828601" y="241422"/>
            <a:ext cx="9234655" cy="6528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ángulo 20"/>
          <p:cNvSpPr/>
          <p:nvPr/>
        </p:nvSpPr>
        <p:spPr>
          <a:xfrm>
            <a:off x="684550" y="606368"/>
            <a:ext cx="1443508" cy="2546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Anillo 11"/>
          <p:cNvSpPr/>
          <p:nvPr/>
        </p:nvSpPr>
        <p:spPr>
          <a:xfrm>
            <a:off x="6527363" y="5337748"/>
            <a:ext cx="370935" cy="362308"/>
          </a:xfrm>
          <a:prstGeom prst="donut">
            <a:avLst/>
          </a:prstGeom>
          <a:solidFill>
            <a:srgbClr val="FF99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Anillo 16"/>
          <p:cNvSpPr/>
          <p:nvPr/>
        </p:nvSpPr>
        <p:spPr>
          <a:xfrm>
            <a:off x="4396717" y="2369267"/>
            <a:ext cx="370935" cy="362308"/>
          </a:xfrm>
          <a:prstGeom prst="donut">
            <a:avLst/>
          </a:prstGeom>
          <a:solidFill>
            <a:srgbClr val="FF99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767652" y="2218502"/>
            <a:ext cx="23550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FF99"/>
                </a:solidFill>
                <a:cs typeface="Poppins Black" panose="00000A00000000000000" pitchFamily="2" charset="0"/>
              </a:rPr>
              <a:t>41 </a:t>
            </a:r>
            <a:r>
              <a:rPr lang="es-ES" b="1" dirty="0" err="1" smtClean="0">
                <a:solidFill>
                  <a:srgbClr val="FFFF99"/>
                </a:solidFill>
                <a:cs typeface="Poppins Black" panose="00000A00000000000000" pitchFamily="2" charset="0"/>
              </a:rPr>
              <a:t>viv</a:t>
            </a:r>
            <a:r>
              <a:rPr lang="es-ES" b="1" dirty="0" smtClean="0">
                <a:solidFill>
                  <a:srgbClr val="FFFF99"/>
                </a:solidFill>
                <a:cs typeface="Poppins Black" panose="00000A00000000000000" pitchFamily="2" charset="0"/>
              </a:rPr>
              <a:t> San Jorge </a:t>
            </a:r>
            <a:endParaRPr lang="es-ES" b="1" dirty="0">
              <a:solidFill>
                <a:srgbClr val="FFFF99"/>
              </a:solidFill>
              <a:cs typeface="Poppins Black" panose="00000A00000000000000" pitchFamily="2" charset="0"/>
            </a:endParaRPr>
          </a:p>
          <a:p>
            <a:r>
              <a:rPr lang="es-ES" i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PARCELA 6.1</a:t>
            </a:r>
            <a:endParaRPr lang="es-ES" i="1" dirty="0">
              <a:solidFill>
                <a:srgbClr val="FFF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ángulo redondeado 27"/>
          <p:cNvSpPr/>
          <p:nvPr/>
        </p:nvSpPr>
        <p:spPr>
          <a:xfrm>
            <a:off x="134009" y="241421"/>
            <a:ext cx="2127251" cy="711398"/>
          </a:xfrm>
          <a:prstGeom prst="roundRect">
            <a:avLst>
              <a:gd name="adj" fmla="val 10000"/>
            </a:avLst>
          </a:prstGeom>
          <a:solidFill>
            <a:schemeClr val="accent2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29" name="Grupo 28"/>
          <p:cNvGrpSpPr/>
          <p:nvPr/>
        </p:nvGrpSpPr>
        <p:grpSpPr>
          <a:xfrm>
            <a:off x="742689" y="241421"/>
            <a:ext cx="9320567" cy="652882"/>
            <a:chOff x="740416" y="1271224"/>
            <a:chExt cx="10091176" cy="652882"/>
          </a:xfrm>
        </p:grpSpPr>
        <p:sp>
          <p:nvSpPr>
            <p:cNvPr id="31" name="Rectángulo 30"/>
            <p:cNvSpPr/>
            <p:nvPr/>
          </p:nvSpPr>
          <p:spPr>
            <a:xfrm>
              <a:off x="833431" y="1271225"/>
              <a:ext cx="9998161" cy="6528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CuadroTexto 31"/>
            <p:cNvSpPr txBox="1"/>
            <p:nvPr/>
          </p:nvSpPr>
          <p:spPr>
            <a:xfrm>
              <a:off x="740416" y="1271224"/>
              <a:ext cx="1284291" cy="652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105" tIns="74105" rIns="74105" bIns="74105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smtClean="0">
                  <a:solidFill>
                    <a:schemeClr val="tx1"/>
                  </a:solidFill>
                </a:rPr>
                <a:t> </a:t>
              </a:r>
              <a:r>
                <a:rPr lang="es-ES" sz="2000" b="1" kern="1200" dirty="0" smtClean="0">
                  <a:solidFill>
                    <a:schemeClr val="tx1"/>
                  </a:solidFill>
                </a:rPr>
                <a:t>LÍNEA 1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Rectángulo 32" descr="Building"/>
          <p:cNvSpPr/>
          <p:nvPr/>
        </p:nvSpPr>
        <p:spPr>
          <a:xfrm>
            <a:off x="308995" y="391012"/>
            <a:ext cx="412216" cy="412216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lc="http://schemas.openxmlformats.org/drawingml/2006/lockedCanvas" xmlns="" xmlns:asvg="http://schemas.microsoft.com/office/drawing/2016/SVG/main" xmlns:dgm="http://schemas.openxmlformats.org/drawingml/2006/diagram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5737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" r="13958" b="8149"/>
          <a:stretch/>
        </p:blipFill>
        <p:spPr>
          <a:xfrm>
            <a:off x="0" y="-4387"/>
            <a:ext cx="12217400" cy="6870701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6420888" y="4691417"/>
            <a:ext cx="21696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FF99"/>
                </a:solidFill>
                <a:cs typeface="Poppins Black" panose="00000A00000000000000" pitchFamily="2" charset="0"/>
              </a:rPr>
              <a:t>150  </a:t>
            </a:r>
            <a:r>
              <a:rPr lang="es-ES" b="1" dirty="0" err="1" smtClean="0">
                <a:solidFill>
                  <a:srgbClr val="FFFF99"/>
                </a:solidFill>
                <a:cs typeface="Poppins Black" panose="00000A00000000000000" pitchFamily="2" charset="0"/>
              </a:rPr>
              <a:t>Viv</a:t>
            </a:r>
            <a:r>
              <a:rPr lang="es-ES" b="1" dirty="0" smtClean="0">
                <a:solidFill>
                  <a:srgbClr val="FFFF99"/>
                </a:solidFill>
                <a:cs typeface="Poppins Black" panose="00000A00000000000000" pitchFamily="2" charset="0"/>
              </a:rPr>
              <a:t> ARROSADÍA</a:t>
            </a:r>
            <a:endParaRPr lang="es-ES" b="1" dirty="0">
              <a:solidFill>
                <a:srgbClr val="FFFF99"/>
              </a:solidFill>
              <a:cs typeface="Poppins Black" panose="00000A00000000000000" pitchFamily="2" charset="0"/>
            </a:endParaRPr>
          </a:p>
          <a:p>
            <a:r>
              <a:rPr lang="es-ES" i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PARCELAS A1-A7 </a:t>
            </a:r>
            <a:endParaRPr lang="es-ES" i="1" dirty="0">
              <a:solidFill>
                <a:srgbClr val="FFF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785645" y="288065"/>
            <a:ext cx="9234655" cy="6528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Rectángulo 29"/>
          <p:cNvSpPr/>
          <p:nvPr/>
        </p:nvSpPr>
        <p:spPr>
          <a:xfrm>
            <a:off x="828601" y="241422"/>
            <a:ext cx="9234655" cy="6528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ángulo 20"/>
          <p:cNvSpPr/>
          <p:nvPr/>
        </p:nvSpPr>
        <p:spPr>
          <a:xfrm>
            <a:off x="684550" y="606368"/>
            <a:ext cx="1443508" cy="2546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Anillo 11"/>
          <p:cNvSpPr/>
          <p:nvPr/>
        </p:nvSpPr>
        <p:spPr>
          <a:xfrm>
            <a:off x="6527363" y="5337748"/>
            <a:ext cx="370935" cy="362308"/>
          </a:xfrm>
          <a:prstGeom prst="donut">
            <a:avLst/>
          </a:prstGeom>
          <a:solidFill>
            <a:srgbClr val="FF99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Anillo 16"/>
          <p:cNvSpPr/>
          <p:nvPr/>
        </p:nvSpPr>
        <p:spPr>
          <a:xfrm>
            <a:off x="4396717" y="2369267"/>
            <a:ext cx="370935" cy="362308"/>
          </a:xfrm>
          <a:prstGeom prst="donut">
            <a:avLst/>
          </a:prstGeom>
          <a:solidFill>
            <a:srgbClr val="FF99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3" name="Anillo 22"/>
          <p:cNvSpPr/>
          <p:nvPr/>
        </p:nvSpPr>
        <p:spPr>
          <a:xfrm>
            <a:off x="3879580" y="2964224"/>
            <a:ext cx="370935" cy="362308"/>
          </a:xfrm>
          <a:prstGeom prst="donut">
            <a:avLst/>
          </a:prstGeom>
          <a:solidFill>
            <a:srgbClr val="FF99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767652" y="2218502"/>
            <a:ext cx="23550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FF99"/>
                </a:solidFill>
                <a:cs typeface="Poppins Black" panose="00000A00000000000000" pitchFamily="2" charset="0"/>
              </a:rPr>
              <a:t>41 </a:t>
            </a:r>
            <a:r>
              <a:rPr lang="es-ES" b="1" dirty="0" err="1" smtClean="0">
                <a:solidFill>
                  <a:srgbClr val="FFFF99"/>
                </a:solidFill>
                <a:cs typeface="Poppins Black" panose="00000A00000000000000" pitchFamily="2" charset="0"/>
              </a:rPr>
              <a:t>viv</a:t>
            </a:r>
            <a:r>
              <a:rPr lang="es-ES" b="1" dirty="0" smtClean="0">
                <a:solidFill>
                  <a:srgbClr val="FFFF99"/>
                </a:solidFill>
                <a:cs typeface="Poppins Black" panose="00000A00000000000000" pitchFamily="2" charset="0"/>
              </a:rPr>
              <a:t> San Jorge </a:t>
            </a:r>
            <a:endParaRPr lang="es-ES" b="1" dirty="0">
              <a:solidFill>
                <a:srgbClr val="FFFF99"/>
              </a:solidFill>
              <a:cs typeface="Poppins Black" panose="00000A00000000000000" pitchFamily="2" charset="0"/>
            </a:endParaRPr>
          </a:p>
          <a:p>
            <a:r>
              <a:rPr lang="es-ES" i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PARCELA 6.1</a:t>
            </a:r>
            <a:endParaRPr lang="es-ES" i="1" dirty="0">
              <a:solidFill>
                <a:srgbClr val="FFF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2272757" y="2797332"/>
            <a:ext cx="16068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FF99"/>
                </a:solidFill>
                <a:cs typeface="Poppins Black" panose="00000A00000000000000" pitchFamily="2" charset="0"/>
              </a:rPr>
              <a:t>24 </a:t>
            </a:r>
            <a:r>
              <a:rPr lang="es-ES" b="1" dirty="0" err="1" smtClean="0">
                <a:solidFill>
                  <a:srgbClr val="FFFF99"/>
                </a:solidFill>
                <a:cs typeface="Poppins Black" panose="00000A00000000000000" pitchFamily="2" charset="0"/>
              </a:rPr>
              <a:t>viv</a:t>
            </a:r>
            <a:r>
              <a:rPr lang="es-ES" b="1" dirty="0" smtClean="0">
                <a:solidFill>
                  <a:srgbClr val="FFFF99"/>
                </a:solidFill>
                <a:cs typeface="Poppins Black" panose="00000A00000000000000" pitchFamily="2" charset="0"/>
              </a:rPr>
              <a:t> </a:t>
            </a:r>
            <a:r>
              <a:rPr lang="es-ES" b="1" dirty="0" err="1" smtClean="0">
                <a:solidFill>
                  <a:srgbClr val="FFFF99"/>
                </a:solidFill>
                <a:cs typeface="Poppins Black" panose="00000A00000000000000" pitchFamily="2" charset="0"/>
              </a:rPr>
              <a:t>Gridilla</a:t>
            </a:r>
            <a:endParaRPr lang="es-ES" b="1" dirty="0">
              <a:solidFill>
                <a:srgbClr val="FFFF99"/>
              </a:solidFill>
              <a:cs typeface="Poppins Black" panose="00000A00000000000000" pitchFamily="2" charset="0"/>
            </a:endParaRPr>
          </a:p>
          <a:p>
            <a:r>
              <a:rPr lang="es-ES" i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PARCELA </a:t>
            </a:r>
            <a:endParaRPr lang="es-ES" i="1" dirty="0">
              <a:solidFill>
                <a:srgbClr val="FFF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ángulo redondeado 27"/>
          <p:cNvSpPr/>
          <p:nvPr/>
        </p:nvSpPr>
        <p:spPr>
          <a:xfrm>
            <a:off x="134009" y="241421"/>
            <a:ext cx="2127251" cy="711398"/>
          </a:xfrm>
          <a:prstGeom prst="roundRect">
            <a:avLst>
              <a:gd name="adj" fmla="val 10000"/>
            </a:avLst>
          </a:prstGeom>
          <a:solidFill>
            <a:schemeClr val="accent2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29" name="Grupo 28"/>
          <p:cNvGrpSpPr/>
          <p:nvPr/>
        </p:nvGrpSpPr>
        <p:grpSpPr>
          <a:xfrm>
            <a:off x="742689" y="241421"/>
            <a:ext cx="9320567" cy="652882"/>
            <a:chOff x="740416" y="1271224"/>
            <a:chExt cx="10091176" cy="652882"/>
          </a:xfrm>
        </p:grpSpPr>
        <p:sp>
          <p:nvSpPr>
            <p:cNvPr id="31" name="Rectángulo 30"/>
            <p:cNvSpPr/>
            <p:nvPr/>
          </p:nvSpPr>
          <p:spPr>
            <a:xfrm>
              <a:off x="833431" y="1271225"/>
              <a:ext cx="9998161" cy="6528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CuadroTexto 31"/>
            <p:cNvSpPr txBox="1"/>
            <p:nvPr/>
          </p:nvSpPr>
          <p:spPr>
            <a:xfrm>
              <a:off x="740416" y="1271224"/>
              <a:ext cx="1284291" cy="652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105" tIns="74105" rIns="74105" bIns="74105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smtClean="0">
                  <a:solidFill>
                    <a:schemeClr val="tx1"/>
                  </a:solidFill>
                </a:rPr>
                <a:t> </a:t>
              </a:r>
              <a:r>
                <a:rPr lang="es-ES" sz="2000" b="1" kern="1200" dirty="0" smtClean="0">
                  <a:solidFill>
                    <a:schemeClr val="tx1"/>
                  </a:solidFill>
                </a:rPr>
                <a:t>LÍNEA 1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Rectángulo 32" descr="Building"/>
          <p:cNvSpPr/>
          <p:nvPr/>
        </p:nvSpPr>
        <p:spPr>
          <a:xfrm>
            <a:off x="308995" y="391012"/>
            <a:ext cx="412216" cy="412216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lc="http://schemas.openxmlformats.org/drawingml/2006/lockedCanvas" xmlns="" xmlns:asvg="http://schemas.microsoft.com/office/drawing/2016/SVG/main" xmlns:dgm="http://schemas.openxmlformats.org/drawingml/2006/diagram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44705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" r="13958" b="8149"/>
          <a:stretch/>
        </p:blipFill>
        <p:spPr>
          <a:xfrm>
            <a:off x="0" y="-4387"/>
            <a:ext cx="12217400" cy="6870701"/>
          </a:xfrm>
          <a:prstGeom prst="rect">
            <a:avLst/>
          </a:prstGeom>
        </p:spPr>
      </p:pic>
      <p:sp>
        <p:nvSpPr>
          <p:cNvPr id="13" name="Anillo 12"/>
          <p:cNvSpPr/>
          <p:nvPr/>
        </p:nvSpPr>
        <p:spPr>
          <a:xfrm>
            <a:off x="4250515" y="1737221"/>
            <a:ext cx="370935" cy="362308"/>
          </a:xfrm>
          <a:prstGeom prst="donut">
            <a:avLst/>
          </a:prstGeom>
          <a:solidFill>
            <a:srgbClr val="FF99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420888" y="4691417"/>
            <a:ext cx="21696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FF99"/>
                </a:solidFill>
                <a:cs typeface="Poppins Black" panose="00000A00000000000000" pitchFamily="2" charset="0"/>
              </a:rPr>
              <a:t>150  </a:t>
            </a:r>
            <a:r>
              <a:rPr lang="es-ES" b="1" dirty="0" err="1" smtClean="0">
                <a:solidFill>
                  <a:srgbClr val="FFFF99"/>
                </a:solidFill>
                <a:cs typeface="Poppins Black" panose="00000A00000000000000" pitchFamily="2" charset="0"/>
              </a:rPr>
              <a:t>Viv</a:t>
            </a:r>
            <a:r>
              <a:rPr lang="es-ES" b="1" dirty="0" smtClean="0">
                <a:solidFill>
                  <a:srgbClr val="FFFF99"/>
                </a:solidFill>
                <a:cs typeface="Poppins Black" panose="00000A00000000000000" pitchFamily="2" charset="0"/>
              </a:rPr>
              <a:t> ARROSADÍA</a:t>
            </a:r>
            <a:endParaRPr lang="es-ES" b="1" dirty="0">
              <a:solidFill>
                <a:srgbClr val="FFFF99"/>
              </a:solidFill>
              <a:cs typeface="Poppins Black" panose="00000A00000000000000" pitchFamily="2" charset="0"/>
            </a:endParaRPr>
          </a:p>
          <a:p>
            <a:r>
              <a:rPr lang="es-ES" i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PARCELAS A1-A7 </a:t>
            </a:r>
            <a:endParaRPr lang="es-ES" i="1" dirty="0">
              <a:solidFill>
                <a:srgbClr val="FFF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785645" y="288065"/>
            <a:ext cx="9234655" cy="6528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Rectángulo 29"/>
          <p:cNvSpPr/>
          <p:nvPr/>
        </p:nvSpPr>
        <p:spPr>
          <a:xfrm>
            <a:off x="828601" y="241422"/>
            <a:ext cx="9234655" cy="6528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ángulo 20"/>
          <p:cNvSpPr/>
          <p:nvPr/>
        </p:nvSpPr>
        <p:spPr>
          <a:xfrm>
            <a:off x="684550" y="606368"/>
            <a:ext cx="1443508" cy="2546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Anillo 11"/>
          <p:cNvSpPr/>
          <p:nvPr/>
        </p:nvSpPr>
        <p:spPr>
          <a:xfrm>
            <a:off x="6527363" y="5337748"/>
            <a:ext cx="370935" cy="362308"/>
          </a:xfrm>
          <a:prstGeom prst="donut">
            <a:avLst/>
          </a:prstGeom>
          <a:solidFill>
            <a:srgbClr val="FF99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Anillo 16"/>
          <p:cNvSpPr/>
          <p:nvPr/>
        </p:nvSpPr>
        <p:spPr>
          <a:xfrm>
            <a:off x="4396717" y="2369267"/>
            <a:ext cx="370935" cy="362308"/>
          </a:xfrm>
          <a:prstGeom prst="donut">
            <a:avLst/>
          </a:prstGeom>
          <a:solidFill>
            <a:srgbClr val="FF99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3" name="Anillo 22"/>
          <p:cNvSpPr/>
          <p:nvPr/>
        </p:nvSpPr>
        <p:spPr>
          <a:xfrm>
            <a:off x="3879580" y="2964224"/>
            <a:ext cx="370935" cy="362308"/>
          </a:xfrm>
          <a:prstGeom prst="donut">
            <a:avLst/>
          </a:prstGeom>
          <a:solidFill>
            <a:srgbClr val="FF99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4678040" y="1549362"/>
            <a:ext cx="23550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FF99"/>
                </a:solidFill>
                <a:cs typeface="Poppins Black" panose="00000A00000000000000" pitchFamily="2" charset="0"/>
              </a:rPr>
              <a:t>9 </a:t>
            </a:r>
            <a:r>
              <a:rPr lang="es-ES" b="1" dirty="0" err="1" smtClean="0">
                <a:solidFill>
                  <a:srgbClr val="FFFF99"/>
                </a:solidFill>
                <a:cs typeface="Poppins Black" panose="00000A00000000000000" pitchFamily="2" charset="0"/>
              </a:rPr>
              <a:t>viv</a:t>
            </a:r>
            <a:r>
              <a:rPr lang="es-ES" b="1" dirty="0" smtClean="0">
                <a:solidFill>
                  <a:srgbClr val="FFFF99"/>
                </a:solidFill>
                <a:cs typeface="Poppins Black" panose="00000A00000000000000" pitchFamily="2" charset="0"/>
              </a:rPr>
              <a:t> C/FERROCARRIL</a:t>
            </a:r>
            <a:endParaRPr lang="es-ES" b="1" dirty="0">
              <a:solidFill>
                <a:srgbClr val="FFFF99"/>
              </a:solidFill>
              <a:cs typeface="Poppins Black" panose="00000A00000000000000" pitchFamily="2" charset="0"/>
            </a:endParaRPr>
          </a:p>
          <a:p>
            <a:r>
              <a:rPr lang="es-ES" i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PARCELA C2</a:t>
            </a:r>
            <a:endParaRPr lang="es-ES" i="1" dirty="0">
              <a:solidFill>
                <a:srgbClr val="FFF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767652" y="2218502"/>
            <a:ext cx="23550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FF99"/>
                </a:solidFill>
                <a:cs typeface="Poppins Black" panose="00000A00000000000000" pitchFamily="2" charset="0"/>
              </a:rPr>
              <a:t>41 </a:t>
            </a:r>
            <a:r>
              <a:rPr lang="es-ES" b="1" dirty="0" err="1" smtClean="0">
                <a:solidFill>
                  <a:srgbClr val="FFFF99"/>
                </a:solidFill>
                <a:cs typeface="Poppins Black" panose="00000A00000000000000" pitchFamily="2" charset="0"/>
              </a:rPr>
              <a:t>viv</a:t>
            </a:r>
            <a:r>
              <a:rPr lang="es-ES" b="1" dirty="0" smtClean="0">
                <a:solidFill>
                  <a:srgbClr val="FFFF99"/>
                </a:solidFill>
                <a:cs typeface="Poppins Black" panose="00000A00000000000000" pitchFamily="2" charset="0"/>
              </a:rPr>
              <a:t> San Jorge </a:t>
            </a:r>
            <a:endParaRPr lang="es-ES" b="1" dirty="0">
              <a:solidFill>
                <a:srgbClr val="FFFF99"/>
              </a:solidFill>
              <a:cs typeface="Poppins Black" panose="00000A00000000000000" pitchFamily="2" charset="0"/>
            </a:endParaRPr>
          </a:p>
          <a:p>
            <a:r>
              <a:rPr lang="es-ES" i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PARCELA 6.1</a:t>
            </a:r>
            <a:endParaRPr lang="es-ES" i="1" dirty="0">
              <a:solidFill>
                <a:srgbClr val="FFF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2272757" y="2797332"/>
            <a:ext cx="16068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FF99"/>
                </a:solidFill>
                <a:cs typeface="Poppins Black" panose="00000A00000000000000" pitchFamily="2" charset="0"/>
              </a:rPr>
              <a:t>24 </a:t>
            </a:r>
            <a:r>
              <a:rPr lang="es-ES" b="1" dirty="0" err="1" smtClean="0">
                <a:solidFill>
                  <a:srgbClr val="FFFF99"/>
                </a:solidFill>
                <a:cs typeface="Poppins Black" panose="00000A00000000000000" pitchFamily="2" charset="0"/>
              </a:rPr>
              <a:t>viv</a:t>
            </a:r>
            <a:r>
              <a:rPr lang="es-ES" b="1" dirty="0" smtClean="0">
                <a:solidFill>
                  <a:srgbClr val="FFFF99"/>
                </a:solidFill>
                <a:cs typeface="Poppins Black" panose="00000A00000000000000" pitchFamily="2" charset="0"/>
              </a:rPr>
              <a:t> </a:t>
            </a:r>
            <a:r>
              <a:rPr lang="es-ES" b="1" dirty="0" err="1" smtClean="0">
                <a:solidFill>
                  <a:srgbClr val="FFFF99"/>
                </a:solidFill>
                <a:cs typeface="Poppins Black" panose="00000A00000000000000" pitchFamily="2" charset="0"/>
              </a:rPr>
              <a:t>Gridilla</a:t>
            </a:r>
            <a:endParaRPr lang="es-ES" b="1" dirty="0">
              <a:solidFill>
                <a:srgbClr val="FFFF99"/>
              </a:solidFill>
              <a:cs typeface="Poppins Black" panose="00000A00000000000000" pitchFamily="2" charset="0"/>
            </a:endParaRPr>
          </a:p>
          <a:p>
            <a:r>
              <a:rPr lang="es-ES" i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PARCELA </a:t>
            </a:r>
            <a:endParaRPr lang="es-ES" i="1" dirty="0">
              <a:solidFill>
                <a:srgbClr val="FFF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ángulo redondeado 27"/>
          <p:cNvSpPr/>
          <p:nvPr/>
        </p:nvSpPr>
        <p:spPr>
          <a:xfrm>
            <a:off x="134009" y="241421"/>
            <a:ext cx="2127251" cy="711398"/>
          </a:xfrm>
          <a:prstGeom prst="roundRect">
            <a:avLst>
              <a:gd name="adj" fmla="val 10000"/>
            </a:avLst>
          </a:prstGeom>
          <a:solidFill>
            <a:schemeClr val="accent2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29" name="Grupo 28"/>
          <p:cNvGrpSpPr/>
          <p:nvPr/>
        </p:nvGrpSpPr>
        <p:grpSpPr>
          <a:xfrm>
            <a:off x="742689" y="241421"/>
            <a:ext cx="9320567" cy="652882"/>
            <a:chOff x="740416" y="1271224"/>
            <a:chExt cx="10091176" cy="652882"/>
          </a:xfrm>
        </p:grpSpPr>
        <p:sp>
          <p:nvSpPr>
            <p:cNvPr id="31" name="Rectángulo 30"/>
            <p:cNvSpPr/>
            <p:nvPr/>
          </p:nvSpPr>
          <p:spPr>
            <a:xfrm>
              <a:off x="833431" y="1271225"/>
              <a:ext cx="9998161" cy="6528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CuadroTexto 31"/>
            <p:cNvSpPr txBox="1"/>
            <p:nvPr/>
          </p:nvSpPr>
          <p:spPr>
            <a:xfrm>
              <a:off x="740416" y="1271224"/>
              <a:ext cx="1284291" cy="652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105" tIns="74105" rIns="74105" bIns="74105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smtClean="0">
                  <a:solidFill>
                    <a:schemeClr val="tx1"/>
                  </a:solidFill>
                </a:rPr>
                <a:t> </a:t>
              </a:r>
              <a:r>
                <a:rPr lang="es-ES" sz="2000" b="1" kern="1200" dirty="0" smtClean="0">
                  <a:solidFill>
                    <a:schemeClr val="tx1"/>
                  </a:solidFill>
                </a:rPr>
                <a:t>LÍNEA 1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Rectángulo 32" descr="Building"/>
          <p:cNvSpPr/>
          <p:nvPr/>
        </p:nvSpPr>
        <p:spPr>
          <a:xfrm>
            <a:off x="308995" y="391012"/>
            <a:ext cx="412216" cy="412216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lc="http://schemas.openxmlformats.org/drawingml/2006/lockedCanvas" xmlns="" xmlns:asvg="http://schemas.microsoft.com/office/drawing/2016/SVG/main" xmlns:dgm="http://schemas.openxmlformats.org/drawingml/2006/diagram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22830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" r="13958" b="8149"/>
          <a:stretch/>
        </p:blipFill>
        <p:spPr>
          <a:xfrm>
            <a:off x="-25399" y="-1"/>
            <a:ext cx="12217400" cy="687070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7711" y="-22"/>
            <a:ext cx="12219711" cy="1745696"/>
          </a:xfrm>
          <a:solidFill>
            <a:srgbClr val="FF9900"/>
          </a:solidFill>
        </p:spPr>
        <p:txBody>
          <a:bodyPr>
            <a:normAutofit fontScale="90000"/>
          </a:bodyPr>
          <a:lstStyle/>
          <a:p>
            <a:pPr algn="ctr"/>
            <a:r>
              <a:rPr lang="es-ES_tradnl" sz="2800" dirty="0" smtClean="0">
                <a:latin typeface="Century Gothic" panose="020B0502020202020204" pitchFamily="34" charset="0"/>
              </a:rPr>
              <a:t/>
            </a:r>
            <a:br>
              <a:rPr lang="es-ES_tradnl" sz="2800" dirty="0" smtClean="0">
                <a:latin typeface="Century Gothic" panose="020B0502020202020204" pitchFamily="34" charset="0"/>
              </a:rPr>
            </a:br>
            <a:r>
              <a:rPr lang="es-ES_tradnl" sz="2800" dirty="0" smtClean="0">
                <a:latin typeface="Century Gothic" panose="020B0502020202020204" pitchFamily="34" charset="0"/>
              </a:rPr>
              <a:t/>
            </a:r>
            <a:br>
              <a:rPr lang="es-ES_tradnl" sz="2800" dirty="0" smtClean="0">
                <a:latin typeface="Century Gothic" panose="020B0502020202020204" pitchFamily="34" charset="0"/>
              </a:rPr>
            </a:br>
            <a:r>
              <a:rPr lang="es-ES_tradnl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CONCURSOS DE SUELO PARA </a:t>
            </a:r>
            <a:br>
              <a:rPr lang="es-ES_tradnl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ES_tradnl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PROMOCIÓN DE VIVIENDA EN ALQUILER</a:t>
            </a:r>
            <a:br>
              <a:rPr lang="es-ES_tradnl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ES_tradnl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Ayuntamiento de  Pamplona</a:t>
            </a:r>
            <a:endParaRPr lang="es-E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Marcador de contenido 2"/>
          <p:cNvSpPr>
            <a:spLocks noGrp="1"/>
          </p:cNvSpPr>
          <p:nvPr>
            <p:ph idx="1"/>
          </p:nvPr>
        </p:nvSpPr>
        <p:spPr>
          <a:xfrm>
            <a:off x="2407548" y="2380195"/>
            <a:ext cx="7928956" cy="3308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b="1" dirty="0" smtClean="0">
                <a:latin typeface="Century Gothic" panose="020B0502020202020204" pitchFamily="34" charset="0"/>
              </a:rPr>
              <a:t> 150</a:t>
            </a:r>
            <a:r>
              <a:rPr lang="es-ES_tradnl" dirty="0" smtClean="0">
                <a:latin typeface="Century Gothic" panose="020B0502020202020204" pitchFamily="34" charset="0"/>
              </a:rPr>
              <a:t> </a:t>
            </a:r>
            <a:r>
              <a:rPr lang="es-ES_tradnl" dirty="0" err="1" smtClean="0">
                <a:latin typeface="Century Gothic" panose="020B0502020202020204" pitchFamily="34" charset="0"/>
              </a:rPr>
              <a:t>viv</a:t>
            </a:r>
            <a:r>
              <a:rPr lang="es-ES_tradnl" dirty="0" smtClean="0">
                <a:latin typeface="Century Gothic" panose="020B0502020202020204" pitchFamily="34" charset="0"/>
              </a:rPr>
              <a:t>		Arrosadía</a:t>
            </a:r>
          </a:p>
          <a:p>
            <a:pPr marL="0" indent="0">
              <a:buNone/>
            </a:pPr>
            <a:r>
              <a:rPr lang="es-ES_tradnl" b="1" dirty="0">
                <a:latin typeface="Century Gothic" panose="020B0502020202020204" pitchFamily="34" charset="0"/>
              </a:rPr>
              <a:t> </a:t>
            </a:r>
            <a:r>
              <a:rPr lang="es-ES_tradnl" b="1" dirty="0" smtClean="0">
                <a:latin typeface="Century Gothic" panose="020B0502020202020204" pitchFamily="34" charset="0"/>
              </a:rPr>
              <a:t>  41 </a:t>
            </a:r>
            <a:r>
              <a:rPr lang="es-ES_tradnl" dirty="0" err="1" smtClean="0">
                <a:latin typeface="Century Gothic" panose="020B0502020202020204" pitchFamily="34" charset="0"/>
              </a:rPr>
              <a:t>viv</a:t>
            </a:r>
            <a:r>
              <a:rPr lang="es-ES_tradnl" dirty="0" smtClean="0">
                <a:latin typeface="Century Gothic" panose="020B0502020202020204" pitchFamily="34" charset="0"/>
              </a:rPr>
              <a:t>		San Jorge</a:t>
            </a:r>
          </a:p>
          <a:p>
            <a:pPr marL="0" indent="0">
              <a:buNone/>
            </a:pPr>
            <a:r>
              <a:rPr lang="es-ES_tradnl" dirty="0" smtClean="0">
                <a:latin typeface="Century Gothic" panose="020B0502020202020204" pitchFamily="34" charset="0"/>
              </a:rPr>
              <a:t>     </a:t>
            </a:r>
            <a:r>
              <a:rPr lang="es-ES_tradnl" b="1" dirty="0" smtClean="0">
                <a:latin typeface="Century Gothic" panose="020B0502020202020204" pitchFamily="34" charset="0"/>
              </a:rPr>
              <a:t>9 </a:t>
            </a:r>
            <a:r>
              <a:rPr lang="es-ES_tradnl" dirty="0" err="1" smtClean="0">
                <a:latin typeface="Century Gothic" panose="020B0502020202020204" pitchFamily="34" charset="0"/>
              </a:rPr>
              <a:t>viv</a:t>
            </a:r>
            <a:r>
              <a:rPr lang="es-ES_tradnl" b="1" dirty="0" smtClean="0">
                <a:latin typeface="Century Gothic" panose="020B0502020202020204" pitchFamily="34" charset="0"/>
              </a:rPr>
              <a:t> </a:t>
            </a:r>
            <a:r>
              <a:rPr lang="es-ES_tradnl" dirty="0" smtClean="0">
                <a:latin typeface="Century Gothic" panose="020B0502020202020204" pitchFamily="34" charset="0"/>
              </a:rPr>
              <a:t>		Ferrocarril</a:t>
            </a:r>
          </a:p>
          <a:p>
            <a:pPr marL="0" indent="0">
              <a:buNone/>
            </a:pPr>
            <a:r>
              <a:rPr lang="es-ES_tradnl" dirty="0" smtClean="0">
                <a:latin typeface="Century Gothic" panose="020B0502020202020204" pitchFamily="34" charset="0"/>
              </a:rPr>
              <a:t>   </a:t>
            </a:r>
            <a:r>
              <a:rPr lang="es-ES_tradnl" b="1" dirty="0" smtClean="0">
                <a:latin typeface="Century Gothic" panose="020B0502020202020204" pitchFamily="34" charset="0"/>
              </a:rPr>
              <a:t>24</a:t>
            </a:r>
            <a:r>
              <a:rPr lang="es-ES_tradnl" dirty="0" smtClean="0">
                <a:latin typeface="Century Gothic" panose="020B0502020202020204" pitchFamily="34" charset="0"/>
              </a:rPr>
              <a:t> </a:t>
            </a:r>
            <a:r>
              <a:rPr lang="es-ES_tradnl" dirty="0" err="1" smtClean="0">
                <a:latin typeface="Century Gothic" panose="020B0502020202020204" pitchFamily="34" charset="0"/>
              </a:rPr>
              <a:t>viv</a:t>
            </a:r>
            <a:r>
              <a:rPr lang="es-ES_tradnl" dirty="0" smtClean="0">
                <a:latin typeface="Century Gothic" panose="020B0502020202020204" pitchFamily="34" charset="0"/>
              </a:rPr>
              <a:t> 		</a:t>
            </a:r>
            <a:r>
              <a:rPr lang="es-ES_tradnl" dirty="0" err="1" smtClean="0">
                <a:latin typeface="Century Gothic" panose="020B0502020202020204" pitchFamily="34" charset="0"/>
              </a:rPr>
              <a:t>Gridilla</a:t>
            </a:r>
            <a:endParaRPr lang="es-ES_tradnl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s-ES_tradnl" dirty="0" smtClean="0">
                <a:latin typeface="Century Gothic" panose="020B0502020202020204" pitchFamily="34" charset="0"/>
              </a:rPr>
              <a:t> </a:t>
            </a:r>
            <a:endParaRPr lang="es-ES_tradnl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s-ES_tradnl" sz="4000" dirty="0" smtClean="0">
              <a:latin typeface="Century Gothic" panose="020B0502020202020204" pitchFamily="34" charset="0"/>
            </a:endParaRP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-27711" y="5688661"/>
            <a:ext cx="12219711" cy="864524"/>
          </a:xfrm>
          <a:prstGeom prst="rect">
            <a:avLst/>
          </a:prstGeom>
          <a:solidFill>
            <a:srgbClr val="FF9900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_tradnl" b="1" dirty="0" smtClean="0"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ES_tradnl" sz="3300" b="1" dirty="0" smtClean="0">
                <a:latin typeface="Century Gothic" panose="020B0502020202020204" pitchFamily="34" charset="0"/>
              </a:rPr>
              <a:t>224 Viviendas de alquiler en Pamplona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ES_tradnl" sz="4000" dirty="0">
              <a:latin typeface="Century Gothic" panose="020B0502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785645" y="288065"/>
            <a:ext cx="9234655" cy="6528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ctángulo 15"/>
          <p:cNvSpPr/>
          <p:nvPr/>
        </p:nvSpPr>
        <p:spPr>
          <a:xfrm>
            <a:off x="828601" y="241422"/>
            <a:ext cx="9234655" cy="6528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tángulo 16"/>
          <p:cNvSpPr/>
          <p:nvPr/>
        </p:nvSpPr>
        <p:spPr>
          <a:xfrm>
            <a:off x="684550" y="606368"/>
            <a:ext cx="1443508" cy="2546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ángulo redondeado 17"/>
          <p:cNvSpPr/>
          <p:nvPr/>
        </p:nvSpPr>
        <p:spPr>
          <a:xfrm>
            <a:off x="134009" y="241421"/>
            <a:ext cx="2127251" cy="711398"/>
          </a:xfrm>
          <a:prstGeom prst="roundRect">
            <a:avLst>
              <a:gd name="adj" fmla="val 10000"/>
            </a:avLst>
          </a:prstGeom>
          <a:solidFill>
            <a:schemeClr val="accent2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19" name="Grupo 18"/>
          <p:cNvGrpSpPr/>
          <p:nvPr/>
        </p:nvGrpSpPr>
        <p:grpSpPr>
          <a:xfrm>
            <a:off x="742689" y="241421"/>
            <a:ext cx="9320567" cy="652882"/>
            <a:chOff x="740416" y="1271224"/>
            <a:chExt cx="10091176" cy="652882"/>
          </a:xfrm>
        </p:grpSpPr>
        <p:sp>
          <p:nvSpPr>
            <p:cNvPr id="20" name="Rectángulo 19"/>
            <p:cNvSpPr/>
            <p:nvPr/>
          </p:nvSpPr>
          <p:spPr>
            <a:xfrm>
              <a:off x="833431" y="1271225"/>
              <a:ext cx="9998161" cy="6528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CuadroTexto 20"/>
            <p:cNvSpPr txBox="1"/>
            <p:nvPr/>
          </p:nvSpPr>
          <p:spPr>
            <a:xfrm>
              <a:off x="740416" y="1271224"/>
              <a:ext cx="1284291" cy="652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105" tIns="74105" rIns="74105" bIns="74105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smtClean="0">
                  <a:solidFill>
                    <a:schemeClr val="tx1"/>
                  </a:solidFill>
                </a:rPr>
                <a:t> </a:t>
              </a:r>
              <a:r>
                <a:rPr lang="es-ES" sz="2000" b="1" kern="1200" dirty="0" smtClean="0">
                  <a:solidFill>
                    <a:schemeClr val="tx1"/>
                  </a:solidFill>
                </a:rPr>
                <a:t>LÍNEA 1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Rectángulo 21" descr="Building"/>
          <p:cNvSpPr/>
          <p:nvPr/>
        </p:nvSpPr>
        <p:spPr>
          <a:xfrm>
            <a:off x="308995" y="391012"/>
            <a:ext cx="412216" cy="412216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lc="http://schemas.openxmlformats.org/drawingml/2006/lockedCanvas" xmlns="" xmlns:asvg="http://schemas.microsoft.com/office/drawing/2016/SVG/main" xmlns:dgm="http://schemas.openxmlformats.org/drawingml/2006/diagram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6059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" r="13958" b="8149"/>
          <a:stretch/>
        </p:blipFill>
        <p:spPr>
          <a:xfrm>
            <a:off x="-25399" y="-1"/>
            <a:ext cx="12217400" cy="687070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7529" y="205068"/>
            <a:ext cx="10890535" cy="1400530"/>
          </a:xfrm>
        </p:spPr>
        <p:txBody>
          <a:bodyPr rtlCol="0">
            <a:normAutofit/>
          </a:bodyPr>
          <a:lstStyle/>
          <a:p>
            <a:pPr rtl="0"/>
            <a:r>
              <a:rPr lang="es-ES" b="1" dirty="0" smtClean="0"/>
              <a:t>Líneas estratégicas del PLAN DE VIVIENDA</a:t>
            </a:r>
            <a:endParaRPr lang="es-ES" b="1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597BF382-D044-429A-8091-E0213D1B63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7074768"/>
              </p:ext>
            </p:extLst>
          </p:nvPr>
        </p:nvGraphicFramePr>
        <p:xfrm>
          <a:off x="672556" y="1556686"/>
          <a:ext cx="10865509" cy="4423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5212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7711" y="-23"/>
            <a:ext cx="12219711" cy="1613021"/>
          </a:xfrm>
          <a:solidFill>
            <a:srgbClr val="669900"/>
          </a:solidFill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s-ES_tradnl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CONCURSOS DE SUELO PARA ACTUACIONES SINGULARES</a:t>
            </a:r>
            <a:r>
              <a:rPr lang="es-ES_tradnl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s-ES_tradnl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ES_tradnl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PARA FINANCIAR                          Y</a:t>
            </a:r>
            <a:endParaRPr lang="es-E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28601" y="241422"/>
            <a:ext cx="9234655" cy="6528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CuadroTexto 15"/>
          <p:cNvSpPr txBox="1"/>
          <p:nvPr/>
        </p:nvSpPr>
        <p:spPr>
          <a:xfrm>
            <a:off x="0" y="5417297"/>
            <a:ext cx="12191999" cy="1015663"/>
          </a:xfrm>
          <a:prstGeom prst="rect">
            <a:avLst/>
          </a:prstGeom>
          <a:solidFill>
            <a:srgbClr val="6699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latin typeface="Century Gothic" panose="020B0502020202020204" pitchFamily="34" charset="0"/>
              </a:rPr>
              <a:t>El Ayuntamiento es propietario de manzanas completas para </a:t>
            </a:r>
            <a:r>
              <a:rPr lang="es-ES" sz="2000" b="1" dirty="0" smtClean="0">
                <a:latin typeface="Century Gothic" panose="020B0502020202020204" pitchFamily="34" charset="0"/>
              </a:rPr>
              <a:t>más de 200 viviendas en Arrosadía y 350 viviendas en la plaza de Lezkairu </a:t>
            </a:r>
            <a:r>
              <a:rPr lang="es-ES" sz="2000" dirty="0" smtClean="0">
                <a:latin typeface="Century Gothic" panose="020B0502020202020204" pitchFamily="34" charset="0"/>
              </a:rPr>
              <a:t>en las que promoverá concursos de suelo que le permitirán acometer </a:t>
            </a:r>
            <a:r>
              <a:rPr lang="es-E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inversiones en rehabilitación y equipamientos públicos</a:t>
            </a:r>
            <a:r>
              <a:rPr lang="es-ES" sz="2000" b="1" dirty="0" smtClean="0">
                <a:latin typeface="Century Gothic" panose="020B0502020202020204" pitchFamily="34" charset="0"/>
              </a:rPr>
              <a:t>.  </a:t>
            </a:r>
            <a:endParaRPr lang="es-ES" sz="2000" b="1" dirty="0">
              <a:latin typeface="Century Gothic" panose="020B0502020202020204" pitchFamily="34" charset="0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4185309" y="790024"/>
            <a:ext cx="2127251" cy="711398"/>
          </a:xfrm>
          <a:prstGeom prst="roundRect">
            <a:avLst>
              <a:gd name="adj" fmla="val 1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0" name="Rectángulo 19"/>
          <p:cNvSpPr/>
          <p:nvPr/>
        </p:nvSpPr>
        <p:spPr>
          <a:xfrm>
            <a:off x="4879901" y="790025"/>
            <a:ext cx="9234655" cy="6528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Grupo 20"/>
          <p:cNvGrpSpPr/>
          <p:nvPr/>
        </p:nvGrpSpPr>
        <p:grpSpPr>
          <a:xfrm>
            <a:off x="4793989" y="790024"/>
            <a:ext cx="9320567" cy="652882"/>
            <a:chOff x="740416" y="1271224"/>
            <a:chExt cx="10091176" cy="652882"/>
          </a:xfrm>
        </p:grpSpPr>
        <p:sp>
          <p:nvSpPr>
            <p:cNvPr id="22" name="Rectángulo 21"/>
            <p:cNvSpPr/>
            <p:nvPr/>
          </p:nvSpPr>
          <p:spPr>
            <a:xfrm>
              <a:off x="833431" y="1271225"/>
              <a:ext cx="9998161" cy="6528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uadroTexto 22"/>
            <p:cNvSpPr txBox="1"/>
            <p:nvPr/>
          </p:nvSpPr>
          <p:spPr>
            <a:xfrm>
              <a:off x="740416" y="1271224"/>
              <a:ext cx="1284291" cy="652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105" tIns="74105" rIns="74105" bIns="74105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smtClean="0">
                  <a:solidFill>
                    <a:schemeClr val="tx1"/>
                  </a:solidFill>
                </a:rPr>
                <a:t> </a:t>
              </a:r>
              <a:r>
                <a:rPr lang="es-ES" sz="2000" b="1" kern="1200" dirty="0" smtClean="0">
                  <a:solidFill>
                    <a:schemeClr val="tx1"/>
                  </a:solidFill>
                </a:rPr>
                <a:t>LÍNEA </a:t>
              </a:r>
              <a:r>
                <a:rPr lang="es-ES" sz="2000" b="1" dirty="0">
                  <a:solidFill>
                    <a:schemeClr val="tx1"/>
                  </a:solidFill>
                </a:rPr>
                <a:t>3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Rectángulo 23" descr="Casa de reforma con destellos"/>
          <p:cNvSpPr/>
          <p:nvPr/>
        </p:nvSpPr>
        <p:spPr>
          <a:xfrm>
            <a:off x="4380617" y="939615"/>
            <a:ext cx="412216" cy="412216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lc="http://schemas.openxmlformats.org/drawingml/2006/lockedCanvas" xmlns="" xmlns:asvg="http://schemas.microsoft.com/office/drawing/2016/SVG/main" xmlns:dgm="http://schemas.openxmlformats.org/drawingml/2006/diagram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tángulo redondeado 24"/>
          <p:cNvSpPr/>
          <p:nvPr/>
        </p:nvSpPr>
        <p:spPr>
          <a:xfrm>
            <a:off x="6975474" y="780049"/>
            <a:ext cx="2127251" cy="711398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26" name="Grupo 25"/>
          <p:cNvGrpSpPr/>
          <p:nvPr/>
        </p:nvGrpSpPr>
        <p:grpSpPr>
          <a:xfrm>
            <a:off x="7584154" y="780049"/>
            <a:ext cx="9320567" cy="652882"/>
            <a:chOff x="740416" y="1271224"/>
            <a:chExt cx="10091176" cy="652882"/>
          </a:xfrm>
        </p:grpSpPr>
        <p:sp>
          <p:nvSpPr>
            <p:cNvPr id="27" name="Rectángulo 26"/>
            <p:cNvSpPr/>
            <p:nvPr/>
          </p:nvSpPr>
          <p:spPr>
            <a:xfrm>
              <a:off x="833431" y="1271225"/>
              <a:ext cx="9998161" cy="6528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CuadroTexto 27"/>
            <p:cNvSpPr txBox="1"/>
            <p:nvPr/>
          </p:nvSpPr>
          <p:spPr>
            <a:xfrm>
              <a:off x="740416" y="1271224"/>
              <a:ext cx="1284291" cy="652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105" tIns="74105" rIns="74105" bIns="74105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smtClean="0">
                  <a:solidFill>
                    <a:schemeClr val="tx1"/>
                  </a:solidFill>
                </a:rPr>
                <a:t> </a:t>
              </a:r>
              <a:r>
                <a:rPr lang="es-ES" sz="2000" b="1" kern="1200" dirty="0" smtClean="0">
                  <a:solidFill>
                    <a:schemeClr val="tx1"/>
                  </a:solidFill>
                </a:rPr>
                <a:t>LÍNEA </a:t>
              </a:r>
              <a:r>
                <a:rPr lang="es-ES" sz="2000" b="1" dirty="0">
                  <a:solidFill>
                    <a:schemeClr val="tx1"/>
                  </a:solidFill>
                </a:rPr>
                <a:t>4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ángulo 11" descr="Park scene"/>
          <p:cNvSpPr/>
          <p:nvPr/>
        </p:nvSpPr>
        <p:spPr>
          <a:xfrm>
            <a:off x="7172051" y="907262"/>
            <a:ext cx="412216" cy="412216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lc="http://schemas.openxmlformats.org/drawingml/2006/lockedCanvas" xmlns="" xmlns:asvg="http://schemas.microsoft.com/office/drawing/2016/SVG/main" xmlns:dgm="http://schemas.openxmlformats.org/drawingml/2006/diagram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525" y="1808922"/>
            <a:ext cx="4870610" cy="337463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9962" y="1797201"/>
            <a:ext cx="5356168" cy="338635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74309" y="2693313"/>
            <a:ext cx="154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Oficina EDUSI- </a:t>
            </a:r>
          </a:p>
          <a:p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MILAGROSA</a:t>
            </a:r>
            <a:endParaRPr lang="es-ES" sz="1600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Anillo 28"/>
          <p:cNvSpPr/>
          <p:nvPr/>
        </p:nvSpPr>
        <p:spPr>
          <a:xfrm>
            <a:off x="1249009" y="3278088"/>
            <a:ext cx="370935" cy="362308"/>
          </a:xfrm>
          <a:prstGeom prst="don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" r="13958" b="8149"/>
          <a:stretch/>
        </p:blipFill>
        <p:spPr>
          <a:xfrm>
            <a:off x="-25399" y="-1"/>
            <a:ext cx="12217400" cy="687070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7529" y="205068"/>
            <a:ext cx="10890535" cy="1400530"/>
          </a:xfrm>
        </p:spPr>
        <p:txBody>
          <a:bodyPr rtlCol="0">
            <a:normAutofit/>
          </a:bodyPr>
          <a:lstStyle/>
          <a:p>
            <a:pPr rtl="0"/>
            <a:r>
              <a:rPr lang="es-ES" b="1" dirty="0" smtClean="0"/>
              <a:t>Líneas estratégicas del PLAN DE VIVIENDA</a:t>
            </a:r>
            <a:endParaRPr lang="es-ES" b="1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597BF382-D044-429A-8091-E0213D1B63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82222"/>
              </p:ext>
            </p:extLst>
          </p:nvPr>
        </p:nvGraphicFramePr>
        <p:xfrm>
          <a:off x="672556" y="1556686"/>
          <a:ext cx="10865509" cy="4423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5942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" r="13958" b="8149"/>
          <a:stretch/>
        </p:blipFill>
        <p:spPr>
          <a:xfrm>
            <a:off x="23813" y="0"/>
            <a:ext cx="12217400" cy="687070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7711" y="-23"/>
            <a:ext cx="12219711" cy="1903393"/>
          </a:xfrm>
          <a:solidFill>
            <a:srgbClr val="669900"/>
          </a:solidFill>
        </p:spPr>
        <p:txBody>
          <a:bodyPr>
            <a:normAutofit fontScale="90000"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SUBVENCIONES PARA</a:t>
            </a:r>
            <a:r>
              <a:rPr lang="es-ES_tradnl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_tradnl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REHABILITACIÓN (2021)</a:t>
            </a:r>
            <a:br>
              <a:rPr lang="es-ES_tradnl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ES_tradnl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				    INVERSIONES PARA EQUIPAMIENTOS PÚBLICOS</a:t>
            </a:r>
            <a:r>
              <a:rPr lang="es-ES_tradnl" sz="2800" dirty="0" smtClean="0">
                <a:latin typeface="Century Gothic" panose="020B0502020202020204" pitchFamily="34" charset="0"/>
              </a:rPr>
              <a:t/>
            </a:r>
            <a:br>
              <a:rPr lang="es-ES_tradnl" sz="2800" dirty="0" smtClean="0">
                <a:latin typeface="Century Gothic" panose="020B0502020202020204" pitchFamily="34" charset="0"/>
              </a:rPr>
            </a:br>
            <a:r>
              <a:rPr lang="es-ES_tradnl" sz="2800" dirty="0" smtClean="0">
                <a:latin typeface="Century Gothic" panose="020B0502020202020204" pitchFamily="34" charset="0"/>
              </a:rPr>
              <a:t/>
            </a:r>
            <a:br>
              <a:rPr lang="es-ES_tradnl" sz="2800" dirty="0" smtClean="0">
                <a:latin typeface="Century Gothic" panose="020B0502020202020204" pitchFamily="34" charset="0"/>
              </a:rPr>
            </a:br>
            <a:r>
              <a:rPr lang="es-ES_tradnl" sz="2800" dirty="0" smtClean="0">
                <a:latin typeface="Century Gothic" panose="020B0502020202020204" pitchFamily="34" charset="0"/>
              </a:rPr>
              <a:t/>
            </a:r>
            <a:br>
              <a:rPr lang="es-ES_tradnl" sz="2800" dirty="0" smtClean="0">
                <a:latin typeface="Century Gothic" panose="020B0502020202020204" pitchFamily="34" charset="0"/>
              </a:rPr>
            </a:br>
            <a:r>
              <a:rPr lang="es-ES_tradnl" sz="2800" dirty="0" smtClean="0">
                <a:latin typeface="Century Gothic" panose="020B0502020202020204" pitchFamily="34" charset="0"/>
              </a:rPr>
              <a:t>	</a:t>
            </a:r>
            <a:endParaRPr lang="es-E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Marcador de contenido 2"/>
          <p:cNvSpPr>
            <a:spLocks noGrp="1"/>
          </p:cNvSpPr>
          <p:nvPr>
            <p:ph idx="1"/>
          </p:nvPr>
        </p:nvSpPr>
        <p:spPr>
          <a:xfrm>
            <a:off x="633102" y="2176936"/>
            <a:ext cx="10898084" cy="474664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dirty="0">
                <a:latin typeface="Century Gothic" panose="020B0502020202020204" pitchFamily="34" charset="0"/>
              </a:rPr>
              <a:t>	</a:t>
            </a:r>
            <a:r>
              <a:rPr lang="es-ES" dirty="0" smtClean="0">
                <a:latin typeface="Century Gothic" panose="020B0502020202020204" pitchFamily="34" charset="0"/>
              </a:rPr>
              <a:t>	</a:t>
            </a:r>
            <a:r>
              <a:rPr lang="es-ES" b="1" dirty="0" smtClean="0">
                <a:latin typeface="Century Gothic" panose="020B0502020202020204" pitchFamily="34" charset="0"/>
              </a:rPr>
              <a:t>(</a:t>
            </a:r>
            <a:r>
              <a:rPr lang="es-ES" b="1" dirty="0">
                <a:latin typeface="Century Gothic" panose="020B0502020202020204" pitchFamily="34" charset="0"/>
              </a:rPr>
              <a:t>Nueva oficina </a:t>
            </a:r>
            <a:r>
              <a:rPr lang="es-ES" b="1" dirty="0" err="1">
                <a:latin typeface="Century Gothic" panose="020B0502020202020204" pitchFamily="34" charset="0"/>
              </a:rPr>
              <a:t>Edusi</a:t>
            </a:r>
            <a:r>
              <a:rPr lang="es-ES" b="1" dirty="0">
                <a:latin typeface="Century Gothic" panose="020B0502020202020204" pitchFamily="34" charset="0"/>
              </a:rPr>
              <a:t> </a:t>
            </a:r>
            <a:r>
              <a:rPr lang="es-ES" dirty="0">
                <a:latin typeface="Century Gothic" panose="020B0502020202020204" pitchFamily="34" charset="0"/>
              </a:rPr>
              <a:t>- PEAU </a:t>
            </a:r>
            <a:r>
              <a:rPr lang="es-ES" b="1" dirty="0">
                <a:latin typeface="Century Gothic" panose="020B0502020202020204" pitchFamily="34" charset="0"/>
              </a:rPr>
              <a:t>Milagrosa) y </a:t>
            </a:r>
            <a:r>
              <a:rPr lang="es-ES" dirty="0">
                <a:latin typeface="Century Gothic" panose="020B0502020202020204" pitchFamily="34" charset="0"/>
              </a:rPr>
              <a:t>oficina </a:t>
            </a:r>
            <a:r>
              <a:rPr lang="es-ES" b="1" dirty="0">
                <a:latin typeface="Century Gothic" panose="020B0502020202020204" pitchFamily="34" charset="0"/>
              </a:rPr>
              <a:t>		</a:t>
            </a:r>
            <a:r>
              <a:rPr lang="es-ES" b="1" dirty="0" smtClean="0">
                <a:latin typeface="Century Gothic" panose="020B0502020202020204" pitchFamily="34" charset="0"/>
              </a:rPr>
              <a:t> </a:t>
            </a:r>
            <a:r>
              <a:rPr lang="es-ES" b="1" dirty="0" err="1" smtClean="0">
                <a:latin typeface="Century Gothic" panose="020B0502020202020204" pitchFamily="34" charset="0"/>
              </a:rPr>
              <a:t>Efidistrict</a:t>
            </a:r>
            <a:r>
              <a:rPr lang="es-ES" b="1" dirty="0" smtClean="0">
                <a:latin typeface="Century Gothic" panose="020B0502020202020204" pitchFamily="34" charset="0"/>
              </a:rPr>
              <a:t> </a:t>
            </a:r>
            <a:r>
              <a:rPr lang="es-ES" b="1" dirty="0" err="1">
                <a:latin typeface="Century Gothic" panose="020B0502020202020204" pitchFamily="34" charset="0"/>
              </a:rPr>
              <a:t>Orvina</a:t>
            </a:r>
            <a:endParaRPr lang="es-ES" b="1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s-ES" b="1" dirty="0" smtClean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s-ES" b="1" dirty="0" smtClean="0">
                <a:latin typeface="Century Gothic" panose="020B0502020202020204" pitchFamily="34" charset="0"/>
              </a:rPr>
              <a:t>1,275,000 € </a:t>
            </a:r>
            <a:r>
              <a:rPr lang="es-ES" dirty="0" smtClean="0">
                <a:latin typeface="Century Gothic" panose="020B0502020202020204" pitchFamily="34" charset="0"/>
              </a:rPr>
              <a:t>Subvenciones para </a:t>
            </a:r>
            <a:r>
              <a:rPr lang="es-ES" b="1" dirty="0" smtClean="0">
                <a:latin typeface="Century Gothic" panose="020B0502020202020204" pitchFamily="34" charset="0"/>
              </a:rPr>
              <a:t>rehabilitación en Casco 			  Viejo y Ensanches</a:t>
            </a:r>
          </a:p>
          <a:p>
            <a:pPr marL="0" indent="0" algn="just">
              <a:buNone/>
            </a:pPr>
            <a:endParaRPr lang="es-ES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s-ES" b="1" dirty="0" smtClean="0">
                <a:latin typeface="Century Gothic" panose="020B0502020202020204" pitchFamily="34" charset="0"/>
              </a:rPr>
              <a:t>1,516,331 € </a:t>
            </a:r>
            <a:r>
              <a:rPr lang="es-ES" dirty="0" smtClean="0">
                <a:latin typeface="Century Gothic" panose="020B0502020202020204" pitchFamily="34" charset="0"/>
              </a:rPr>
              <a:t>Rehabilitación de </a:t>
            </a:r>
            <a:r>
              <a:rPr lang="es-ES" b="1" dirty="0" smtClean="0">
                <a:latin typeface="Century Gothic" panose="020B0502020202020204" pitchFamily="34" charset="0"/>
              </a:rPr>
              <a:t>viviendas municipales para 			  emergencia social. </a:t>
            </a:r>
          </a:p>
          <a:p>
            <a:pPr marL="0" indent="0">
              <a:buNone/>
            </a:pPr>
            <a:endParaRPr lang="es-ES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s-ES" b="1" dirty="0">
                <a:latin typeface="Century Gothic" panose="020B0502020202020204" pitchFamily="34" charset="0"/>
              </a:rPr>
              <a:t>2,100,000 </a:t>
            </a:r>
            <a:r>
              <a:rPr lang="es-ES" b="1" dirty="0" smtClean="0">
                <a:latin typeface="Century Gothic" panose="020B0502020202020204" pitchFamily="34" charset="0"/>
              </a:rPr>
              <a:t>€ </a:t>
            </a:r>
            <a:r>
              <a:rPr lang="es-ES" dirty="0" smtClean="0">
                <a:latin typeface="Century Gothic" panose="020B0502020202020204" pitchFamily="34" charset="0"/>
              </a:rPr>
              <a:t>Subvenciones</a:t>
            </a:r>
            <a:r>
              <a:rPr lang="es-ES" b="1" dirty="0" smtClean="0">
                <a:latin typeface="Century Gothic" panose="020B0502020202020204" pitchFamily="34" charset="0"/>
              </a:rPr>
              <a:t> rehabilitación zonas vulnerables 		 </a:t>
            </a:r>
            <a:r>
              <a:rPr lang="es-ES" dirty="0" smtClean="0">
                <a:latin typeface="Century Gothic" panose="020B0502020202020204" pitchFamily="34" charset="0"/>
              </a:rPr>
              <a:t>(</a:t>
            </a:r>
            <a:r>
              <a:rPr lang="es-ES" dirty="0" err="1">
                <a:latin typeface="Century Gothic" panose="020B0502020202020204" pitchFamily="34" charset="0"/>
              </a:rPr>
              <a:t>C</a:t>
            </a:r>
            <a:r>
              <a:rPr lang="es-ES" dirty="0" err="1" smtClean="0">
                <a:latin typeface="Century Gothic" panose="020B0502020202020204" pitchFamily="34" charset="0"/>
              </a:rPr>
              <a:t>rta</a:t>
            </a:r>
            <a:r>
              <a:rPr lang="es-ES" dirty="0" smtClean="0">
                <a:latin typeface="Century Gothic" panose="020B0502020202020204" pitchFamily="34" charset="0"/>
              </a:rPr>
              <a:t>. </a:t>
            </a:r>
            <a:r>
              <a:rPr lang="es-ES" dirty="0" err="1" smtClean="0">
                <a:latin typeface="Century Gothic" panose="020B0502020202020204" pitchFamily="34" charset="0"/>
              </a:rPr>
              <a:t>Sarriguren</a:t>
            </a:r>
            <a:r>
              <a:rPr lang="es-ES" dirty="0" smtClean="0">
                <a:latin typeface="Century Gothic" panose="020B0502020202020204" pitchFamily="34" charset="0"/>
              </a:rPr>
              <a:t>, San Jorge, grupo </a:t>
            </a:r>
            <a:r>
              <a:rPr lang="es-ES" dirty="0" err="1" smtClean="0">
                <a:latin typeface="Century Gothic" panose="020B0502020202020204" pitchFamily="34" charset="0"/>
              </a:rPr>
              <a:t>Oscoz</a:t>
            </a:r>
            <a:r>
              <a:rPr lang="es-ES" dirty="0" smtClean="0">
                <a:latin typeface="Century Gothic" panose="020B0502020202020204" pitchFamily="34" charset="0"/>
              </a:rPr>
              <a:t>…)</a:t>
            </a:r>
          </a:p>
          <a:p>
            <a:pPr marL="0" indent="0">
              <a:buNone/>
            </a:pPr>
            <a:endParaRPr lang="es-ES_tradnl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s-ES" b="1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s-ES" sz="3200" dirty="0" smtClean="0">
              <a:latin typeface="Century Gothic" panose="020B0502020202020204" pitchFamily="34" charset="0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1791371" y="1063589"/>
            <a:ext cx="2127251" cy="711398"/>
          </a:xfrm>
          <a:prstGeom prst="roundRect">
            <a:avLst>
              <a:gd name="adj" fmla="val 1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5" name="Rectángulo 24"/>
          <p:cNvSpPr/>
          <p:nvPr/>
        </p:nvSpPr>
        <p:spPr>
          <a:xfrm>
            <a:off x="4879901" y="790025"/>
            <a:ext cx="9234655" cy="6528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6" name="Grupo 25"/>
          <p:cNvGrpSpPr/>
          <p:nvPr/>
        </p:nvGrpSpPr>
        <p:grpSpPr>
          <a:xfrm>
            <a:off x="2371362" y="1063590"/>
            <a:ext cx="10781915" cy="711397"/>
            <a:chOff x="-841754" y="1271225"/>
            <a:chExt cx="11673346" cy="711397"/>
          </a:xfrm>
        </p:grpSpPr>
        <p:sp>
          <p:nvSpPr>
            <p:cNvPr id="27" name="Rectángulo 26"/>
            <p:cNvSpPr/>
            <p:nvPr/>
          </p:nvSpPr>
          <p:spPr>
            <a:xfrm>
              <a:off x="833431" y="1271225"/>
              <a:ext cx="9998161" cy="6528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CuadroTexto 27"/>
            <p:cNvSpPr txBox="1"/>
            <p:nvPr/>
          </p:nvSpPr>
          <p:spPr>
            <a:xfrm>
              <a:off x="-841754" y="1329741"/>
              <a:ext cx="1284291" cy="652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105" tIns="74105" rIns="74105" bIns="74105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smtClean="0">
                  <a:solidFill>
                    <a:schemeClr val="tx1"/>
                  </a:solidFill>
                </a:rPr>
                <a:t> </a:t>
              </a:r>
              <a:r>
                <a:rPr lang="es-ES" sz="2000" b="1" kern="1200" dirty="0" smtClean="0">
                  <a:solidFill>
                    <a:schemeClr val="tx1"/>
                  </a:solidFill>
                </a:rPr>
                <a:t>LÍNEA </a:t>
              </a:r>
              <a:r>
                <a:rPr lang="es-ES" sz="2000" b="1" dirty="0">
                  <a:solidFill>
                    <a:schemeClr val="tx1"/>
                  </a:solidFill>
                </a:rPr>
                <a:t>3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Rectángulo 28" descr="Casa de reforma con destellos"/>
          <p:cNvSpPr/>
          <p:nvPr/>
        </p:nvSpPr>
        <p:spPr>
          <a:xfrm>
            <a:off x="1916415" y="1236798"/>
            <a:ext cx="412216" cy="412216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lc="http://schemas.openxmlformats.org/drawingml/2006/lockedCanvas" xmlns="" xmlns:asvg="http://schemas.microsoft.com/office/drawing/2016/SVG/main" xmlns:dgm="http://schemas.openxmlformats.org/drawingml/2006/diagram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Rectángulo redondeado 34"/>
          <p:cNvSpPr/>
          <p:nvPr/>
        </p:nvSpPr>
        <p:spPr>
          <a:xfrm>
            <a:off x="7760296" y="1041229"/>
            <a:ext cx="2127251" cy="711398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31" name="Grupo 30"/>
          <p:cNvGrpSpPr/>
          <p:nvPr/>
        </p:nvGrpSpPr>
        <p:grpSpPr>
          <a:xfrm>
            <a:off x="6890356" y="1116465"/>
            <a:ext cx="9234655" cy="679319"/>
            <a:chOff x="833431" y="1271225"/>
            <a:chExt cx="9998161" cy="679319"/>
          </a:xfrm>
        </p:grpSpPr>
        <p:sp>
          <p:nvSpPr>
            <p:cNvPr id="32" name="Rectángulo 31"/>
            <p:cNvSpPr/>
            <p:nvPr/>
          </p:nvSpPr>
          <p:spPr>
            <a:xfrm>
              <a:off x="833431" y="1271225"/>
              <a:ext cx="9998161" cy="6528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CuadroTexto 32"/>
            <p:cNvSpPr txBox="1"/>
            <p:nvPr/>
          </p:nvSpPr>
          <p:spPr>
            <a:xfrm>
              <a:off x="2371542" y="1297663"/>
              <a:ext cx="1284293" cy="652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105" tIns="74105" rIns="74105" bIns="74105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smtClean="0">
                  <a:solidFill>
                    <a:schemeClr val="tx1"/>
                  </a:solidFill>
                </a:rPr>
                <a:t> </a:t>
              </a:r>
              <a:r>
                <a:rPr lang="es-ES" sz="2000" b="1" kern="1200" dirty="0" smtClean="0">
                  <a:solidFill>
                    <a:schemeClr val="tx1"/>
                  </a:solidFill>
                </a:rPr>
                <a:t>LÍNEA </a:t>
              </a:r>
              <a:r>
                <a:rPr lang="es-ES" sz="2000" b="1" dirty="0">
                  <a:solidFill>
                    <a:schemeClr val="tx1"/>
                  </a:solidFill>
                </a:rPr>
                <a:t>4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Rectángulo 33" descr="Park scene"/>
          <p:cNvSpPr/>
          <p:nvPr/>
        </p:nvSpPr>
        <p:spPr>
          <a:xfrm>
            <a:off x="7879218" y="1214151"/>
            <a:ext cx="412216" cy="412216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lc="http://schemas.openxmlformats.org/drawingml/2006/lockedCanvas" xmlns="" xmlns:asvg="http://schemas.microsoft.com/office/drawing/2016/SVG/main" xmlns:dgm="http://schemas.openxmlformats.org/drawingml/2006/diagram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ctángulo 15" descr="Casa de reforma con destellos"/>
          <p:cNvSpPr/>
          <p:nvPr/>
        </p:nvSpPr>
        <p:spPr>
          <a:xfrm>
            <a:off x="807655" y="2316351"/>
            <a:ext cx="412216" cy="412216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lc="http://schemas.openxmlformats.org/drawingml/2006/lockedCanvas" xmlns="" xmlns:asvg="http://schemas.microsoft.com/office/drawing/2016/SVG/main" xmlns:dgm="http://schemas.openxmlformats.org/drawingml/2006/diagram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13632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" r="13958" b="8149"/>
          <a:stretch/>
        </p:blipFill>
        <p:spPr>
          <a:xfrm>
            <a:off x="-25399" y="-1"/>
            <a:ext cx="12217400" cy="687070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7529" y="205068"/>
            <a:ext cx="10890535" cy="1400530"/>
          </a:xfrm>
        </p:spPr>
        <p:txBody>
          <a:bodyPr rtlCol="0">
            <a:normAutofit/>
          </a:bodyPr>
          <a:lstStyle/>
          <a:p>
            <a:pPr rtl="0"/>
            <a:r>
              <a:rPr lang="es-ES" b="1" dirty="0" smtClean="0"/>
              <a:t>Líneas estratégicas del PLAN DE VIVIENDA</a:t>
            </a:r>
            <a:endParaRPr lang="es-ES" b="1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597BF382-D044-429A-8091-E0213D1B63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8713679"/>
              </p:ext>
            </p:extLst>
          </p:nvPr>
        </p:nvGraphicFramePr>
        <p:xfrm>
          <a:off x="672556" y="1556686"/>
          <a:ext cx="10865509" cy="4423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2255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" r="13958" b="8149"/>
          <a:stretch/>
        </p:blipFill>
        <p:spPr>
          <a:xfrm>
            <a:off x="-25399" y="-1"/>
            <a:ext cx="12217400" cy="687070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7711" y="-22"/>
            <a:ext cx="12219711" cy="1937880"/>
          </a:xfrm>
          <a:solidFill>
            <a:srgbClr val="FFCC00"/>
          </a:solidFill>
        </p:spPr>
        <p:txBody>
          <a:bodyPr>
            <a:normAutofit fontScale="90000"/>
          </a:bodyPr>
          <a:lstStyle/>
          <a:p>
            <a:pPr algn="ctr"/>
            <a:r>
              <a:rPr lang="es-ES_tradnl" sz="2800" dirty="0" smtClean="0">
                <a:latin typeface="Century Gothic" panose="020B0502020202020204" pitchFamily="34" charset="0"/>
              </a:rPr>
              <a:t/>
            </a:r>
            <a:br>
              <a:rPr lang="es-ES_tradnl" sz="2800" dirty="0" smtClean="0">
                <a:latin typeface="Century Gothic" panose="020B0502020202020204" pitchFamily="34" charset="0"/>
              </a:rPr>
            </a:br>
            <a:r>
              <a:rPr lang="es-ES_tradnl" sz="2800" dirty="0" smtClean="0">
                <a:latin typeface="Century Gothic" panose="020B0502020202020204" pitchFamily="34" charset="0"/>
              </a:rPr>
              <a:t/>
            </a:r>
            <a:br>
              <a:rPr lang="es-ES_tradnl" sz="2800" dirty="0" smtClean="0">
                <a:latin typeface="Century Gothic" panose="020B0502020202020204" pitchFamily="34" charset="0"/>
              </a:rPr>
            </a:br>
            <a:r>
              <a:rPr lang="es-ES_tradnl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s-ES_tradnl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ES_tradnl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PROPUESTA DE </a:t>
            </a:r>
            <a:r>
              <a:rPr lang="es-ES_tradnl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COLABORACIÓN </a:t>
            </a:r>
            <a:br>
              <a:rPr lang="es-ES_tradnl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ES_tradnl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Ayuntamiento de  Pamplona-Gobierno de Navarra (</a:t>
            </a:r>
            <a:r>
              <a:rPr lang="es-ES_tradnl" sz="2800" b="1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Nasuvinsa</a:t>
            </a:r>
            <a:r>
              <a:rPr lang="es-ES_tradnl" sz="28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es-E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1055" y="2441275"/>
            <a:ext cx="11222181" cy="3407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_tradnl" sz="40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s-ES_tradnl" sz="3200" dirty="0" smtClean="0">
                <a:latin typeface="Century Gothic" panose="020B0502020202020204" pitchFamily="34" charset="0"/>
              </a:rPr>
              <a:t>Convenio para la enajenación de parcelas del Ayuntamiento de Pamplona para más de </a:t>
            </a:r>
          </a:p>
          <a:p>
            <a:pPr marL="0" indent="0" algn="ctr">
              <a:buNone/>
            </a:pPr>
            <a:r>
              <a:rPr lang="es-ES_tradnl" sz="3200" b="1" dirty="0" smtClean="0">
                <a:latin typeface="Century Gothic" panose="020B0502020202020204" pitchFamily="34" charset="0"/>
              </a:rPr>
              <a:t>300  viviendas protegidas</a:t>
            </a:r>
          </a:p>
          <a:p>
            <a:pPr marL="0" indent="0" algn="ctr">
              <a:buNone/>
            </a:pPr>
            <a:r>
              <a:rPr lang="es-ES_tradnl" sz="3200" dirty="0" smtClean="0">
                <a:latin typeface="Century Gothic" panose="020B0502020202020204" pitchFamily="34" charset="0"/>
              </a:rPr>
              <a:t>para </a:t>
            </a:r>
            <a:r>
              <a:rPr lang="es-ES_tradnl" sz="3200" b="1" dirty="0" smtClean="0">
                <a:latin typeface="Century Gothic" panose="020B0502020202020204" pitchFamily="34" charset="0"/>
              </a:rPr>
              <a:t>alquiler joven y venta </a:t>
            </a:r>
            <a:r>
              <a:rPr lang="es-ES_tradnl" sz="3200" dirty="0" smtClean="0">
                <a:latin typeface="Century Gothic" panose="020B0502020202020204" pitchFamily="34" charset="0"/>
              </a:rPr>
              <a:t>en</a:t>
            </a:r>
            <a:r>
              <a:rPr lang="es-ES_tradnl" sz="3200" b="1" dirty="0" smtClean="0">
                <a:latin typeface="Century Gothic" panose="020B0502020202020204" pitchFamily="34" charset="0"/>
              </a:rPr>
              <a:t> </a:t>
            </a:r>
            <a:r>
              <a:rPr lang="es-ES_tradnl" sz="3200" dirty="0" smtClean="0">
                <a:latin typeface="Century Gothic" panose="020B0502020202020204" pitchFamily="34" charset="0"/>
              </a:rPr>
              <a:t>Pamplona</a:t>
            </a:r>
            <a:endParaRPr lang="es-ES" sz="3200" dirty="0">
              <a:latin typeface="Century Gothic" panose="020B0502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828601" y="241422"/>
            <a:ext cx="9234655" cy="6528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ángulo redondeado 20"/>
          <p:cNvSpPr/>
          <p:nvPr/>
        </p:nvSpPr>
        <p:spPr>
          <a:xfrm>
            <a:off x="134009" y="241421"/>
            <a:ext cx="2127251" cy="711398"/>
          </a:xfrm>
          <a:prstGeom prst="roundRect">
            <a:avLst>
              <a:gd name="adj" fmla="val 10000"/>
            </a:avLst>
          </a:prstGeom>
          <a:solidFill>
            <a:schemeClr val="accent2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22" name="Grupo 21"/>
          <p:cNvGrpSpPr/>
          <p:nvPr/>
        </p:nvGrpSpPr>
        <p:grpSpPr>
          <a:xfrm>
            <a:off x="742689" y="241421"/>
            <a:ext cx="9320567" cy="652882"/>
            <a:chOff x="740416" y="1271224"/>
            <a:chExt cx="10091176" cy="652882"/>
          </a:xfrm>
        </p:grpSpPr>
        <p:sp>
          <p:nvSpPr>
            <p:cNvPr id="23" name="Rectángulo 22"/>
            <p:cNvSpPr/>
            <p:nvPr/>
          </p:nvSpPr>
          <p:spPr>
            <a:xfrm>
              <a:off x="833431" y="1271225"/>
              <a:ext cx="9998161" cy="6528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CuadroTexto 23"/>
            <p:cNvSpPr txBox="1"/>
            <p:nvPr/>
          </p:nvSpPr>
          <p:spPr>
            <a:xfrm>
              <a:off x="740416" y="1271224"/>
              <a:ext cx="1284291" cy="652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105" tIns="74105" rIns="74105" bIns="74105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smtClean="0">
                  <a:solidFill>
                    <a:schemeClr val="tx1"/>
                  </a:solidFill>
                </a:rPr>
                <a:t> </a:t>
              </a:r>
              <a:r>
                <a:rPr lang="es-ES" sz="2000" b="1" kern="1200" dirty="0" smtClean="0">
                  <a:solidFill>
                    <a:schemeClr val="tx1"/>
                  </a:solidFill>
                </a:rPr>
                <a:t>LÍNEA 1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Rectángulo 24" descr="Building"/>
          <p:cNvSpPr/>
          <p:nvPr/>
        </p:nvSpPr>
        <p:spPr>
          <a:xfrm>
            <a:off x="308995" y="391012"/>
            <a:ext cx="412216" cy="412216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lc="http://schemas.openxmlformats.org/drawingml/2006/lockedCanvas" xmlns="" xmlns:asvg="http://schemas.microsoft.com/office/drawing/2016/SVG/main" xmlns:dgm="http://schemas.openxmlformats.org/drawingml/2006/diagram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ectángulo redondeado 25"/>
          <p:cNvSpPr/>
          <p:nvPr/>
        </p:nvSpPr>
        <p:spPr>
          <a:xfrm>
            <a:off x="2503938" y="241421"/>
            <a:ext cx="2127251" cy="711398"/>
          </a:xfrm>
          <a:prstGeom prst="roundRect">
            <a:avLst>
              <a:gd name="adj" fmla="val 10000"/>
            </a:avLst>
          </a:prstGeom>
          <a:solidFill>
            <a:srgbClr val="FFC00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7" name="Rectángulo 26" descr="Suburban scene"/>
          <p:cNvSpPr/>
          <p:nvPr/>
        </p:nvSpPr>
        <p:spPr>
          <a:xfrm>
            <a:off x="2700402" y="361753"/>
            <a:ext cx="412216" cy="412216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lc="http://schemas.openxmlformats.org/drawingml/2006/lockedCanvas" xmlns="" xmlns:asvg="http://schemas.microsoft.com/office/drawing/2016/SVG/main" xmlns:dgm="http://schemas.openxmlformats.org/drawingml/2006/diagram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8" name="Grupo 27"/>
          <p:cNvGrpSpPr/>
          <p:nvPr/>
        </p:nvGrpSpPr>
        <p:grpSpPr>
          <a:xfrm>
            <a:off x="3112618" y="241421"/>
            <a:ext cx="9320567" cy="652882"/>
            <a:chOff x="740416" y="1271224"/>
            <a:chExt cx="10091176" cy="652882"/>
          </a:xfrm>
        </p:grpSpPr>
        <p:sp>
          <p:nvSpPr>
            <p:cNvPr id="29" name="Rectángulo 28"/>
            <p:cNvSpPr/>
            <p:nvPr/>
          </p:nvSpPr>
          <p:spPr>
            <a:xfrm>
              <a:off x="833431" y="1271225"/>
              <a:ext cx="9998161" cy="6528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CuadroTexto 29"/>
            <p:cNvSpPr txBox="1"/>
            <p:nvPr/>
          </p:nvSpPr>
          <p:spPr>
            <a:xfrm>
              <a:off x="740416" y="1271224"/>
              <a:ext cx="1284291" cy="652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105" tIns="74105" rIns="74105" bIns="74105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smtClean="0">
                  <a:solidFill>
                    <a:schemeClr val="tx1"/>
                  </a:solidFill>
                </a:rPr>
                <a:t> </a:t>
              </a:r>
              <a:r>
                <a:rPr lang="es-ES" sz="2000" b="1" kern="1200" dirty="0" smtClean="0">
                  <a:solidFill>
                    <a:schemeClr val="tx1"/>
                  </a:solidFill>
                </a:rPr>
                <a:t>LÍNEA 2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998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" r="13958" b="8149"/>
          <a:stretch/>
        </p:blipFill>
        <p:spPr>
          <a:xfrm>
            <a:off x="-17086" y="-1"/>
            <a:ext cx="12217400" cy="6870701"/>
          </a:xfrm>
          <a:prstGeom prst="rect">
            <a:avLst/>
          </a:prstGeom>
        </p:spPr>
      </p:pic>
      <p:sp>
        <p:nvSpPr>
          <p:cNvPr id="13" name="Anillo 12"/>
          <p:cNvSpPr/>
          <p:nvPr/>
        </p:nvSpPr>
        <p:spPr>
          <a:xfrm>
            <a:off x="7630185" y="2284206"/>
            <a:ext cx="370935" cy="362308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630185" y="2582791"/>
            <a:ext cx="2697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  <a:cs typeface="Poppins Black" panose="00000A00000000000000" pitchFamily="2" charset="0"/>
              </a:rPr>
              <a:t>95 VPO CHANTREA SUR</a:t>
            </a:r>
            <a:endParaRPr lang="es-ES" b="1" dirty="0">
              <a:solidFill>
                <a:srgbClr val="FFFF00"/>
              </a:solidFill>
              <a:cs typeface="Poppins Black" panose="00000A00000000000000" pitchFamily="2" charset="0"/>
            </a:endParaRPr>
          </a:p>
          <a:p>
            <a:r>
              <a:rPr lang="es-ES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PARCELA P2 </a:t>
            </a:r>
            <a:endParaRPr lang="es-ES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785645" y="288065"/>
            <a:ext cx="9234655" cy="6528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Rectángulo 29"/>
          <p:cNvSpPr/>
          <p:nvPr/>
        </p:nvSpPr>
        <p:spPr>
          <a:xfrm>
            <a:off x="828601" y="241422"/>
            <a:ext cx="9234655" cy="6528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ectángulo redondeado 23"/>
          <p:cNvSpPr/>
          <p:nvPr/>
        </p:nvSpPr>
        <p:spPr>
          <a:xfrm>
            <a:off x="134009" y="241421"/>
            <a:ext cx="2127251" cy="711398"/>
          </a:xfrm>
          <a:prstGeom prst="roundRect">
            <a:avLst>
              <a:gd name="adj" fmla="val 10000"/>
            </a:avLst>
          </a:prstGeom>
          <a:solidFill>
            <a:schemeClr val="accent2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27" name="Grupo 26"/>
          <p:cNvGrpSpPr/>
          <p:nvPr/>
        </p:nvGrpSpPr>
        <p:grpSpPr>
          <a:xfrm>
            <a:off x="742689" y="241421"/>
            <a:ext cx="9320567" cy="652882"/>
            <a:chOff x="740416" y="1271224"/>
            <a:chExt cx="10091176" cy="652882"/>
          </a:xfrm>
        </p:grpSpPr>
        <p:sp>
          <p:nvSpPr>
            <p:cNvPr id="28" name="Rectángulo 27"/>
            <p:cNvSpPr/>
            <p:nvPr/>
          </p:nvSpPr>
          <p:spPr>
            <a:xfrm>
              <a:off x="833431" y="1271225"/>
              <a:ext cx="9998161" cy="6528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uadroTexto 28"/>
            <p:cNvSpPr txBox="1"/>
            <p:nvPr/>
          </p:nvSpPr>
          <p:spPr>
            <a:xfrm>
              <a:off x="740416" y="1271224"/>
              <a:ext cx="1284291" cy="652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105" tIns="74105" rIns="74105" bIns="74105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smtClean="0">
                  <a:solidFill>
                    <a:schemeClr val="tx1"/>
                  </a:solidFill>
                </a:rPr>
                <a:t> </a:t>
              </a:r>
              <a:r>
                <a:rPr lang="es-ES" sz="2000" b="1" kern="1200" dirty="0" smtClean="0">
                  <a:solidFill>
                    <a:schemeClr val="tx1"/>
                  </a:solidFill>
                </a:rPr>
                <a:t>LÍNEA 1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Rectángulo 30" descr="Building"/>
          <p:cNvSpPr/>
          <p:nvPr/>
        </p:nvSpPr>
        <p:spPr>
          <a:xfrm>
            <a:off x="308995" y="391012"/>
            <a:ext cx="412216" cy="412216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lc="http://schemas.openxmlformats.org/drawingml/2006/lockedCanvas" xmlns="" xmlns:asvg="http://schemas.microsoft.com/office/drawing/2016/SVG/main" xmlns:dgm="http://schemas.openxmlformats.org/drawingml/2006/diagram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66433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" r="13958" b="8149"/>
          <a:stretch/>
        </p:blipFill>
        <p:spPr>
          <a:xfrm>
            <a:off x="-25399" y="-1"/>
            <a:ext cx="12217400" cy="6870701"/>
          </a:xfrm>
          <a:prstGeom prst="rect">
            <a:avLst/>
          </a:prstGeom>
        </p:spPr>
      </p:pic>
      <p:sp>
        <p:nvSpPr>
          <p:cNvPr id="13" name="Anillo 12"/>
          <p:cNvSpPr/>
          <p:nvPr/>
        </p:nvSpPr>
        <p:spPr>
          <a:xfrm>
            <a:off x="7630185" y="2284206"/>
            <a:ext cx="370935" cy="362308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630185" y="2582791"/>
            <a:ext cx="2697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  <a:cs typeface="Poppins Black" panose="00000A00000000000000" pitchFamily="2" charset="0"/>
              </a:rPr>
              <a:t>95 VPO CHANTREA SUR</a:t>
            </a:r>
            <a:endParaRPr lang="es-ES" b="1" dirty="0">
              <a:solidFill>
                <a:srgbClr val="FFFF00"/>
              </a:solidFill>
              <a:cs typeface="Poppins Black" panose="00000A00000000000000" pitchFamily="2" charset="0"/>
            </a:endParaRPr>
          </a:p>
          <a:p>
            <a:r>
              <a:rPr lang="es-ES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PARCELA P2 </a:t>
            </a:r>
            <a:endParaRPr lang="es-ES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Anillo 14"/>
          <p:cNvSpPr/>
          <p:nvPr/>
        </p:nvSpPr>
        <p:spPr>
          <a:xfrm>
            <a:off x="3970549" y="1062023"/>
            <a:ext cx="370935" cy="362308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955332" y="1376347"/>
            <a:ext cx="2947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FFFF00"/>
                </a:solidFill>
                <a:cs typeface="Poppins Black" panose="00000A00000000000000" pitchFamily="2" charset="0"/>
              </a:rPr>
              <a:t>62 VPO/VPT BUZTINTXURI</a:t>
            </a:r>
          </a:p>
          <a:p>
            <a:r>
              <a:rPr lang="es-ES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PARCELAS 2.3 Y 2.4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785645" y="288065"/>
            <a:ext cx="9234655" cy="6528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ángulo redondeado 19"/>
          <p:cNvSpPr/>
          <p:nvPr/>
        </p:nvSpPr>
        <p:spPr>
          <a:xfrm>
            <a:off x="134009" y="241421"/>
            <a:ext cx="2127251" cy="711398"/>
          </a:xfrm>
          <a:prstGeom prst="roundRect">
            <a:avLst>
              <a:gd name="adj" fmla="val 10000"/>
            </a:avLst>
          </a:prstGeom>
          <a:solidFill>
            <a:srgbClr val="FFC00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1" name="Rectángulo 20" descr="Suburban scene"/>
          <p:cNvSpPr/>
          <p:nvPr/>
        </p:nvSpPr>
        <p:spPr>
          <a:xfrm>
            <a:off x="330473" y="361753"/>
            <a:ext cx="412216" cy="412216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lc="http://schemas.openxmlformats.org/drawingml/2006/lockedCanvas" xmlns="" xmlns:asvg="http://schemas.microsoft.com/office/drawing/2016/SVG/main" xmlns:dgm="http://schemas.openxmlformats.org/drawingml/2006/diagram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7" name="Grupo 26"/>
          <p:cNvGrpSpPr/>
          <p:nvPr/>
        </p:nvGrpSpPr>
        <p:grpSpPr>
          <a:xfrm>
            <a:off x="742689" y="241421"/>
            <a:ext cx="9320567" cy="652882"/>
            <a:chOff x="740416" y="1271224"/>
            <a:chExt cx="10091176" cy="652882"/>
          </a:xfrm>
        </p:grpSpPr>
        <p:sp>
          <p:nvSpPr>
            <p:cNvPr id="28" name="Rectángulo 27"/>
            <p:cNvSpPr/>
            <p:nvPr/>
          </p:nvSpPr>
          <p:spPr>
            <a:xfrm>
              <a:off x="833431" y="1271225"/>
              <a:ext cx="9998161" cy="6528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uadroTexto 28"/>
            <p:cNvSpPr txBox="1"/>
            <p:nvPr/>
          </p:nvSpPr>
          <p:spPr>
            <a:xfrm>
              <a:off x="740416" y="1271224"/>
              <a:ext cx="1284291" cy="652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105" tIns="74105" rIns="74105" bIns="74105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smtClean="0">
                  <a:solidFill>
                    <a:schemeClr val="tx1"/>
                  </a:solidFill>
                </a:rPr>
                <a:t> </a:t>
              </a:r>
              <a:r>
                <a:rPr lang="es-ES" sz="2000" b="1" kern="1200" dirty="0" smtClean="0">
                  <a:solidFill>
                    <a:schemeClr val="tx1"/>
                  </a:solidFill>
                </a:rPr>
                <a:t>LÍNEA 2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80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" r="13958" b="8149"/>
          <a:stretch/>
        </p:blipFill>
        <p:spPr>
          <a:xfrm>
            <a:off x="-25399" y="-1"/>
            <a:ext cx="12217400" cy="6870701"/>
          </a:xfrm>
          <a:prstGeom prst="rect">
            <a:avLst/>
          </a:prstGeom>
        </p:spPr>
      </p:pic>
      <p:sp>
        <p:nvSpPr>
          <p:cNvPr id="11" name="Anillo 10"/>
          <p:cNvSpPr/>
          <p:nvPr/>
        </p:nvSpPr>
        <p:spPr>
          <a:xfrm>
            <a:off x="4041357" y="2486355"/>
            <a:ext cx="370935" cy="362308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955332" y="2800679"/>
            <a:ext cx="2697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  <a:cs typeface="Poppins Black" panose="00000A00000000000000" pitchFamily="2" charset="0"/>
              </a:rPr>
              <a:t>44 VPO  SAN JORGE</a:t>
            </a:r>
            <a:endParaRPr lang="es-ES" b="1" dirty="0">
              <a:solidFill>
                <a:srgbClr val="FFFF00"/>
              </a:solidFill>
              <a:cs typeface="Poppins Black" panose="00000A00000000000000" pitchFamily="2" charset="0"/>
            </a:endParaRPr>
          </a:p>
          <a:p>
            <a:r>
              <a:rPr lang="es-ES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PARCELA P 2.1</a:t>
            </a:r>
            <a:endParaRPr lang="es-ES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Anillo 12"/>
          <p:cNvSpPr/>
          <p:nvPr/>
        </p:nvSpPr>
        <p:spPr>
          <a:xfrm>
            <a:off x="7630185" y="2284206"/>
            <a:ext cx="370935" cy="362308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630185" y="2582791"/>
            <a:ext cx="2697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  <a:cs typeface="Poppins Black" panose="00000A00000000000000" pitchFamily="2" charset="0"/>
              </a:rPr>
              <a:t>95 VPO CHANTREA SUR</a:t>
            </a:r>
            <a:endParaRPr lang="es-ES" b="1" dirty="0">
              <a:solidFill>
                <a:srgbClr val="FFFF00"/>
              </a:solidFill>
              <a:cs typeface="Poppins Black" panose="00000A00000000000000" pitchFamily="2" charset="0"/>
            </a:endParaRPr>
          </a:p>
          <a:p>
            <a:r>
              <a:rPr lang="es-ES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PARCELA P2 </a:t>
            </a:r>
            <a:endParaRPr lang="es-ES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Anillo 14"/>
          <p:cNvSpPr/>
          <p:nvPr/>
        </p:nvSpPr>
        <p:spPr>
          <a:xfrm>
            <a:off x="3970549" y="1062023"/>
            <a:ext cx="370935" cy="362308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955332" y="1376347"/>
            <a:ext cx="2947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FFFF00"/>
                </a:solidFill>
                <a:cs typeface="Poppins Black" panose="00000A00000000000000" pitchFamily="2" charset="0"/>
              </a:rPr>
              <a:t>62 VPO/VPT BUZTINTXURI</a:t>
            </a:r>
          </a:p>
          <a:p>
            <a:r>
              <a:rPr lang="es-ES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PARCELAS 2.3 Y 2.4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785645" y="288065"/>
            <a:ext cx="9234655" cy="6528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ángulo redondeado 19"/>
          <p:cNvSpPr/>
          <p:nvPr/>
        </p:nvSpPr>
        <p:spPr>
          <a:xfrm>
            <a:off x="134009" y="241421"/>
            <a:ext cx="2127251" cy="711398"/>
          </a:xfrm>
          <a:prstGeom prst="roundRect">
            <a:avLst>
              <a:gd name="adj" fmla="val 10000"/>
            </a:avLst>
          </a:prstGeom>
          <a:solidFill>
            <a:srgbClr val="FFC00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1" name="Rectángulo 20" descr="Suburban scene"/>
          <p:cNvSpPr/>
          <p:nvPr/>
        </p:nvSpPr>
        <p:spPr>
          <a:xfrm>
            <a:off x="330473" y="361753"/>
            <a:ext cx="412216" cy="412216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lc="http://schemas.openxmlformats.org/drawingml/2006/lockedCanvas" xmlns="" xmlns:asvg="http://schemas.microsoft.com/office/drawing/2016/SVG/main" xmlns:dgm="http://schemas.openxmlformats.org/drawingml/2006/diagram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7" name="Grupo 26"/>
          <p:cNvGrpSpPr/>
          <p:nvPr/>
        </p:nvGrpSpPr>
        <p:grpSpPr>
          <a:xfrm>
            <a:off x="742689" y="241421"/>
            <a:ext cx="9320567" cy="652882"/>
            <a:chOff x="740416" y="1271224"/>
            <a:chExt cx="10091176" cy="652882"/>
          </a:xfrm>
        </p:grpSpPr>
        <p:sp>
          <p:nvSpPr>
            <p:cNvPr id="28" name="Rectángulo 27"/>
            <p:cNvSpPr/>
            <p:nvPr/>
          </p:nvSpPr>
          <p:spPr>
            <a:xfrm>
              <a:off x="833431" y="1271225"/>
              <a:ext cx="9998161" cy="6528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uadroTexto 28"/>
            <p:cNvSpPr txBox="1"/>
            <p:nvPr/>
          </p:nvSpPr>
          <p:spPr>
            <a:xfrm>
              <a:off x="740416" y="1271224"/>
              <a:ext cx="1284291" cy="652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105" tIns="74105" rIns="74105" bIns="74105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smtClean="0">
                  <a:solidFill>
                    <a:schemeClr val="tx1"/>
                  </a:solidFill>
                </a:rPr>
                <a:t> </a:t>
              </a:r>
              <a:r>
                <a:rPr lang="es-ES" sz="2000" b="1" kern="1200" dirty="0" smtClean="0">
                  <a:solidFill>
                    <a:schemeClr val="tx1"/>
                  </a:solidFill>
                </a:rPr>
                <a:t>LÍNEA 2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68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" r="13958" b="8149"/>
          <a:stretch/>
        </p:blipFill>
        <p:spPr>
          <a:xfrm>
            <a:off x="-25399" y="-1"/>
            <a:ext cx="12217400" cy="6870701"/>
          </a:xfrm>
          <a:prstGeom prst="rect">
            <a:avLst/>
          </a:prstGeom>
        </p:spPr>
      </p:pic>
      <p:sp>
        <p:nvSpPr>
          <p:cNvPr id="3" name="Anillo 2"/>
          <p:cNvSpPr/>
          <p:nvPr/>
        </p:nvSpPr>
        <p:spPr>
          <a:xfrm>
            <a:off x="2260601" y="5376011"/>
            <a:ext cx="370935" cy="362308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179129" y="5697326"/>
            <a:ext cx="2891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  <a:cs typeface="Poppins Black" panose="00000A00000000000000" pitchFamily="2" charset="0"/>
              </a:rPr>
              <a:t>40 VPO  ECHAVACOIZ NORTE</a:t>
            </a:r>
            <a:endParaRPr lang="es-ES" b="1" dirty="0">
              <a:solidFill>
                <a:srgbClr val="FFFF00"/>
              </a:solidFill>
              <a:cs typeface="Poppins Black" panose="00000A00000000000000" pitchFamily="2" charset="0"/>
            </a:endParaRPr>
          </a:p>
          <a:p>
            <a:r>
              <a:rPr lang="es-ES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PARCELAS </a:t>
            </a:r>
          </a:p>
        </p:txBody>
      </p:sp>
      <p:sp>
        <p:nvSpPr>
          <p:cNvPr id="11" name="Anillo 10"/>
          <p:cNvSpPr/>
          <p:nvPr/>
        </p:nvSpPr>
        <p:spPr>
          <a:xfrm>
            <a:off x="4041357" y="2486355"/>
            <a:ext cx="370935" cy="362308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955332" y="2800679"/>
            <a:ext cx="2697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  <a:cs typeface="Poppins Black" panose="00000A00000000000000" pitchFamily="2" charset="0"/>
              </a:rPr>
              <a:t>44 VPO  SAN JORGE</a:t>
            </a:r>
            <a:endParaRPr lang="es-ES" b="1" dirty="0">
              <a:solidFill>
                <a:srgbClr val="FFFF00"/>
              </a:solidFill>
              <a:cs typeface="Poppins Black" panose="00000A00000000000000" pitchFamily="2" charset="0"/>
            </a:endParaRPr>
          </a:p>
          <a:p>
            <a:r>
              <a:rPr lang="es-ES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PARCELA P 2.1</a:t>
            </a:r>
            <a:endParaRPr lang="es-ES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Anillo 12"/>
          <p:cNvSpPr/>
          <p:nvPr/>
        </p:nvSpPr>
        <p:spPr>
          <a:xfrm>
            <a:off x="7630185" y="2284206"/>
            <a:ext cx="370935" cy="362308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630185" y="2582791"/>
            <a:ext cx="2697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  <a:cs typeface="Poppins Black" panose="00000A00000000000000" pitchFamily="2" charset="0"/>
              </a:rPr>
              <a:t>95 VPO CHANTREA SUR</a:t>
            </a:r>
            <a:endParaRPr lang="es-ES" b="1" dirty="0">
              <a:solidFill>
                <a:srgbClr val="FFFF00"/>
              </a:solidFill>
              <a:cs typeface="Poppins Black" panose="00000A00000000000000" pitchFamily="2" charset="0"/>
            </a:endParaRPr>
          </a:p>
          <a:p>
            <a:r>
              <a:rPr lang="es-ES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PARCELA P2 </a:t>
            </a:r>
            <a:endParaRPr lang="es-ES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Anillo 14"/>
          <p:cNvSpPr/>
          <p:nvPr/>
        </p:nvSpPr>
        <p:spPr>
          <a:xfrm>
            <a:off x="3970549" y="1062023"/>
            <a:ext cx="370935" cy="362308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955332" y="1376347"/>
            <a:ext cx="2947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FFFF00"/>
                </a:solidFill>
                <a:cs typeface="Poppins Black" panose="00000A00000000000000" pitchFamily="2" charset="0"/>
              </a:rPr>
              <a:t>62 VPO/VPT BUZTINTXURI</a:t>
            </a:r>
          </a:p>
          <a:p>
            <a:r>
              <a:rPr lang="es-ES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PARCELAS 2.3 Y 2.4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134009" y="241421"/>
            <a:ext cx="2127251" cy="711398"/>
          </a:xfrm>
          <a:prstGeom prst="roundRect">
            <a:avLst>
              <a:gd name="adj" fmla="val 10000"/>
            </a:avLst>
          </a:prstGeom>
          <a:solidFill>
            <a:srgbClr val="FFC00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1" name="Rectángulo 20" descr="Suburban scene"/>
          <p:cNvSpPr/>
          <p:nvPr/>
        </p:nvSpPr>
        <p:spPr>
          <a:xfrm>
            <a:off x="330473" y="361753"/>
            <a:ext cx="412216" cy="412216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lc="http://schemas.openxmlformats.org/drawingml/2006/lockedCanvas" xmlns="" xmlns:asvg="http://schemas.microsoft.com/office/drawing/2016/SVG/main" xmlns:dgm="http://schemas.openxmlformats.org/drawingml/2006/diagram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7" name="Grupo 26"/>
          <p:cNvGrpSpPr/>
          <p:nvPr/>
        </p:nvGrpSpPr>
        <p:grpSpPr>
          <a:xfrm>
            <a:off x="742689" y="241421"/>
            <a:ext cx="9320567" cy="652882"/>
            <a:chOff x="740416" y="1271224"/>
            <a:chExt cx="10091176" cy="652882"/>
          </a:xfrm>
        </p:grpSpPr>
        <p:sp>
          <p:nvSpPr>
            <p:cNvPr id="28" name="Rectángulo 27"/>
            <p:cNvSpPr/>
            <p:nvPr/>
          </p:nvSpPr>
          <p:spPr>
            <a:xfrm>
              <a:off x="833431" y="1271225"/>
              <a:ext cx="9998161" cy="6528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uadroTexto 28"/>
            <p:cNvSpPr txBox="1"/>
            <p:nvPr/>
          </p:nvSpPr>
          <p:spPr>
            <a:xfrm>
              <a:off x="740416" y="1271224"/>
              <a:ext cx="1284291" cy="652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105" tIns="74105" rIns="74105" bIns="74105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smtClean="0">
                  <a:solidFill>
                    <a:schemeClr val="tx1"/>
                  </a:solidFill>
                </a:rPr>
                <a:t> </a:t>
              </a:r>
              <a:r>
                <a:rPr lang="es-ES" sz="2000" b="1" kern="1200" dirty="0" smtClean="0">
                  <a:solidFill>
                    <a:schemeClr val="tx1"/>
                  </a:solidFill>
                </a:rPr>
                <a:t>LÍNEA 2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252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" r="13958" b="8149"/>
          <a:stretch/>
        </p:blipFill>
        <p:spPr>
          <a:xfrm>
            <a:off x="-25399" y="-1"/>
            <a:ext cx="12217400" cy="6870701"/>
          </a:xfrm>
          <a:prstGeom prst="rect">
            <a:avLst/>
          </a:prstGeom>
        </p:spPr>
      </p:pic>
      <p:sp>
        <p:nvSpPr>
          <p:cNvPr id="3" name="Anillo 2"/>
          <p:cNvSpPr/>
          <p:nvPr/>
        </p:nvSpPr>
        <p:spPr>
          <a:xfrm>
            <a:off x="2260601" y="5376011"/>
            <a:ext cx="370935" cy="362308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179129" y="5697326"/>
            <a:ext cx="2891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  <a:cs typeface="Poppins Black" panose="00000A00000000000000" pitchFamily="2" charset="0"/>
              </a:rPr>
              <a:t>40 VPO  ECHAVACOIZ NORTE</a:t>
            </a:r>
            <a:endParaRPr lang="es-ES" b="1" dirty="0">
              <a:solidFill>
                <a:srgbClr val="FFFF00"/>
              </a:solidFill>
              <a:cs typeface="Poppins Black" panose="00000A00000000000000" pitchFamily="2" charset="0"/>
            </a:endParaRPr>
          </a:p>
          <a:p>
            <a:r>
              <a:rPr lang="es-ES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PARCELAS </a:t>
            </a:r>
          </a:p>
        </p:txBody>
      </p:sp>
      <p:sp>
        <p:nvSpPr>
          <p:cNvPr id="6" name="Anillo 5"/>
          <p:cNvSpPr/>
          <p:nvPr/>
        </p:nvSpPr>
        <p:spPr>
          <a:xfrm>
            <a:off x="6467057" y="5376011"/>
            <a:ext cx="370935" cy="362308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467057" y="4792815"/>
            <a:ext cx="2697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  <a:cs typeface="Poppins Black" panose="00000A00000000000000" pitchFamily="2" charset="0"/>
              </a:rPr>
              <a:t>63 VPO ARROSADÍA</a:t>
            </a:r>
            <a:endParaRPr lang="es-ES" b="1" dirty="0">
              <a:solidFill>
                <a:srgbClr val="FFFF00"/>
              </a:solidFill>
              <a:cs typeface="Poppins Black" panose="00000A00000000000000" pitchFamily="2" charset="0"/>
            </a:endParaRPr>
          </a:p>
          <a:p>
            <a:r>
              <a:rPr lang="es-ES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PARCELA A1.3</a:t>
            </a:r>
            <a:endParaRPr lang="es-ES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Anillo 10"/>
          <p:cNvSpPr/>
          <p:nvPr/>
        </p:nvSpPr>
        <p:spPr>
          <a:xfrm>
            <a:off x="4041357" y="2486355"/>
            <a:ext cx="370935" cy="362308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955332" y="2800679"/>
            <a:ext cx="2697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  <a:cs typeface="Poppins Black" panose="00000A00000000000000" pitchFamily="2" charset="0"/>
              </a:rPr>
              <a:t>44 VPO  SAN JORGE</a:t>
            </a:r>
            <a:endParaRPr lang="es-ES" b="1" dirty="0">
              <a:solidFill>
                <a:srgbClr val="FFFF00"/>
              </a:solidFill>
              <a:cs typeface="Poppins Black" panose="00000A00000000000000" pitchFamily="2" charset="0"/>
            </a:endParaRPr>
          </a:p>
          <a:p>
            <a:r>
              <a:rPr lang="es-ES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PARCELA P 2.1</a:t>
            </a:r>
            <a:endParaRPr lang="es-ES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Anillo 12"/>
          <p:cNvSpPr/>
          <p:nvPr/>
        </p:nvSpPr>
        <p:spPr>
          <a:xfrm>
            <a:off x="7630185" y="2284206"/>
            <a:ext cx="370935" cy="362308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630185" y="2582791"/>
            <a:ext cx="2697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  <a:cs typeface="Poppins Black" panose="00000A00000000000000" pitchFamily="2" charset="0"/>
              </a:rPr>
              <a:t>95 VPO CHANTREA SUR</a:t>
            </a:r>
            <a:endParaRPr lang="es-ES" b="1" dirty="0">
              <a:solidFill>
                <a:srgbClr val="FFFF00"/>
              </a:solidFill>
              <a:cs typeface="Poppins Black" panose="00000A00000000000000" pitchFamily="2" charset="0"/>
            </a:endParaRPr>
          </a:p>
          <a:p>
            <a:r>
              <a:rPr lang="es-ES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PARCELA P2 </a:t>
            </a:r>
            <a:endParaRPr lang="es-ES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Anillo 14"/>
          <p:cNvSpPr/>
          <p:nvPr/>
        </p:nvSpPr>
        <p:spPr>
          <a:xfrm>
            <a:off x="3970549" y="1062023"/>
            <a:ext cx="370935" cy="362308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955332" y="1376347"/>
            <a:ext cx="2947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FFFF00"/>
                </a:solidFill>
                <a:cs typeface="Poppins Black" panose="00000A00000000000000" pitchFamily="2" charset="0"/>
              </a:rPr>
              <a:t>62 VPO/VPT BUZTINTXURI</a:t>
            </a:r>
          </a:p>
          <a:p>
            <a:r>
              <a:rPr lang="es-ES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PARCELAS 2.3 Y 2.4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785645" y="288065"/>
            <a:ext cx="9234655" cy="6528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ángulo redondeado 19"/>
          <p:cNvSpPr/>
          <p:nvPr/>
        </p:nvSpPr>
        <p:spPr>
          <a:xfrm>
            <a:off x="134009" y="241421"/>
            <a:ext cx="2127251" cy="711398"/>
          </a:xfrm>
          <a:prstGeom prst="roundRect">
            <a:avLst>
              <a:gd name="adj" fmla="val 10000"/>
            </a:avLst>
          </a:prstGeom>
          <a:solidFill>
            <a:srgbClr val="FFC00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1" name="Rectángulo 20" descr="Suburban scene"/>
          <p:cNvSpPr/>
          <p:nvPr/>
        </p:nvSpPr>
        <p:spPr>
          <a:xfrm>
            <a:off x="330473" y="361753"/>
            <a:ext cx="412216" cy="412216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lc="http://schemas.openxmlformats.org/drawingml/2006/lockedCanvas" xmlns="" xmlns:asvg="http://schemas.microsoft.com/office/drawing/2016/SVG/main" xmlns:dgm="http://schemas.openxmlformats.org/drawingml/2006/diagram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7" name="Grupo 26"/>
          <p:cNvGrpSpPr/>
          <p:nvPr/>
        </p:nvGrpSpPr>
        <p:grpSpPr>
          <a:xfrm>
            <a:off x="742689" y="241421"/>
            <a:ext cx="9320567" cy="652882"/>
            <a:chOff x="740416" y="1271224"/>
            <a:chExt cx="10091176" cy="652882"/>
          </a:xfrm>
        </p:grpSpPr>
        <p:sp>
          <p:nvSpPr>
            <p:cNvPr id="28" name="Rectángulo 27"/>
            <p:cNvSpPr/>
            <p:nvPr/>
          </p:nvSpPr>
          <p:spPr>
            <a:xfrm>
              <a:off x="833431" y="1271225"/>
              <a:ext cx="9998161" cy="6528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uadroTexto 28"/>
            <p:cNvSpPr txBox="1"/>
            <p:nvPr/>
          </p:nvSpPr>
          <p:spPr>
            <a:xfrm>
              <a:off x="740416" y="1271224"/>
              <a:ext cx="1284291" cy="652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105" tIns="74105" rIns="74105" bIns="74105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smtClean="0">
                  <a:solidFill>
                    <a:schemeClr val="tx1"/>
                  </a:solidFill>
                </a:rPr>
                <a:t> </a:t>
              </a:r>
              <a:r>
                <a:rPr lang="es-ES" sz="2000" b="1" kern="1200" dirty="0" smtClean="0">
                  <a:solidFill>
                    <a:schemeClr val="tx1"/>
                  </a:solidFill>
                </a:rPr>
                <a:t>LÍNEA 2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05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648</TotalTime>
  <Words>485</Words>
  <Application>Microsoft Office PowerPoint</Application>
  <PresentationFormat>Panorámica</PresentationFormat>
  <Paragraphs>141</Paragraphs>
  <Slides>20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Poppins Black</vt:lpstr>
      <vt:lpstr>Tema de Office</vt:lpstr>
      <vt:lpstr>Presentación de PowerPoint</vt:lpstr>
      <vt:lpstr>Líneas estratégicas del PLAN DE VIVIENDA</vt:lpstr>
      <vt:lpstr>Líneas estratégicas del PLAN DE VIVIENDA</vt:lpstr>
      <vt:lpstr>   PROPUESTA DE COLABORACIÓN  Ayuntamiento de  Pamplona-Gobierno de Navarra (Nasuvinsa)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PROPUESTA DE COLABORACIÓN  Ayuntamiento de  Pamplona-Gobierno de Navarra (Nasuvinsa)</vt:lpstr>
      <vt:lpstr>  CONCURSOS DE SUELO PARA  PROMOCIÓN DE VIVIENDA EN ALQUILER Ayuntamiento de  Pamplona</vt:lpstr>
      <vt:lpstr>Presentación de PowerPoint</vt:lpstr>
      <vt:lpstr>Presentación de PowerPoint</vt:lpstr>
      <vt:lpstr>Presentación de PowerPoint</vt:lpstr>
      <vt:lpstr>Presentación de PowerPoint</vt:lpstr>
      <vt:lpstr>  CONCURSOS DE SUELO PARA  PROMOCIÓN DE VIVIENDA EN ALQUILER Ayuntamiento de  Pamplona</vt:lpstr>
      <vt:lpstr>Líneas estratégicas del PLAN DE VIVIENDA</vt:lpstr>
      <vt:lpstr> CONCURSOS DE SUELO PARA ACTUACIONES SINGULARES  PARA FINANCIAR                          Y</vt:lpstr>
      <vt:lpstr>SUBVENCIONES PARA REHABILITACIÓN (2021)          INVERSIONES PARA EQUIPAMIENTOS PÚBLICOS    </vt:lpstr>
    </vt:vector>
  </TitlesOfParts>
  <Company>Ayuntamiento de Pamplona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VIVE PAMPLONA   PLAN DE VIVIENDA 2020-23 AYUNTAMIENTO DE PAMPLONA</dc:title>
  <dc:creator>Garcia Gomez Ana</dc:creator>
  <cp:lastModifiedBy>Eseverri Iroz Puy</cp:lastModifiedBy>
  <cp:revision>113</cp:revision>
  <cp:lastPrinted>2021-03-01T10:27:20Z</cp:lastPrinted>
  <dcterms:created xsi:type="dcterms:W3CDTF">2021-02-28T18:01:02Z</dcterms:created>
  <dcterms:modified xsi:type="dcterms:W3CDTF">2021-03-02T10:46:22Z</dcterms:modified>
</cp:coreProperties>
</file>