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6" r:id="rId4"/>
    <p:sldId id="267" r:id="rId5"/>
    <p:sldId id="271" r:id="rId6"/>
    <p:sldId id="273" r:id="rId7"/>
    <p:sldId id="256" r:id="rId8"/>
    <p:sldId id="265" r:id="rId9"/>
    <p:sldId id="257" r:id="rId10"/>
    <p:sldId id="258" r:id="rId11"/>
    <p:sldId id="264" r:id="rId12"/>
    <p:sldId id="259" r:id="rId13"/>
    <p:sldId id="260" r:id="rId14"/>
    <p:sldId id="261" r:id="rId15"/>
    <p:sldId id="262" r:id="rId16"/>
    <p:sldId id="263" r:id="rId17"/>
    <p:sldId id="268" r:id="rId18"/>
    <p:sldId id="269" r:id="rId19"/>
    <p:sldId id="275" r:id="rId20"/>
    <p:sldId id="272" r:id="rId21"/>
    <p:sldId id="270" r:id="rId22"/>
    <p:sldId id="278" r:id="rId23"/>
    <p:sldId id="279" r:id="rId24"/>
    <p:sldId id="276" r:id="rId25"/>
    <p:sldId id="274" r:id="rId26"/>
    <p:sldId id="277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5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26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95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8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4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761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6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3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6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115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6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198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0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37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54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95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13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94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2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5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372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3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857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032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88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99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13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3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64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74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0D3B9-C636-47E2-9BBF-01F2DFD50BE2}" type="datetimeFigureOut">
              <a:rPr lang="es-ES" smtClean="0"/>
              <a:t>22/02/2021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FB37-8AF3-4D48-84BF-CDC1663180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88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2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B7650-D046-4689-88AE-0C6BB2BA2154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6A81-C8AD-42D2-BD7F-121A2B90A79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1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ENTORNOS ESCOLARES SEGUROS</a:t>
            </a: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14535" y="1209823"/>
            <a:ext cx="199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RESERVA ESPACIO MOTOS Y BICIS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69280" y="3218376"/>
            <a:ext cx="320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AVANCE DE ACERA. MÍNIMO PASO SOBRE CALZADA</a:t>
            </a:r>
            <a:endParaRPr lang="es-E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573195" y="4192617"/>
            <a:ext cx="306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ENSANCHAMIENTO ACERA</a:t>
            </a:r>
          </a:p>
          <a:p>
            <a:r>
              <a:rPr lang="es-ES" b="1" dirty="0" smtClean="0"/>
              <a:t>GENERACIÓN ZONA SEGURA 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096000" y="6048772"/>
            <a:ext cx="233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JESUITAS</a:t>
            </a:r>
            <a:endParaRPr lang="es-E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8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58971" y="1524995"/>
            <a:ext cx="1674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CALMADO DE TRÁFICO. COJÍN BERLINES</a:t>
            </a:r>
            <a:endParaRPr lang="es-ES" sz="1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4802909" y="2955637"/>
            <a:ext cx="271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ISLETA CENTRAL.</a:t>
            </a:r>
          </a:p>
          <a:p>
            <a:r>
              <a:rPr lang="es-ES" sz="1600" b="1" dirty="0" smtClean="0"/>
              <a:t>REDUCCIÓN DE DISTANCIAS</a:t>
            </a:r>
            <a:endParaRPr lang="es-ES" sz="1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6160654" y="5889177"/>
            <a:ext cx="167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CALMADO DE TRÁFICO. COJÍN BERLINES</a:t>
            </a:r>
            <a:endParaRPr lang="es-ES" sz="1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039414" y="4881093"/>
            <a:ext cx="14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VALLAS DE PROTECCIÓN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10942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07245" y="3794488"/>
            <a:ext cx="320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ESTRECHAMIENTO. MÍNIMO PASO SOBRE CALZADA</a:t>
            </a:r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3315855" y="6123709"/>
            <a:ext cx="41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LICEO MONJARDIN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5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15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62664" y="1143652"/>
            <a:ext cx="320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ESTRECHAMIENTO. MÍNIMO PASO SOBRE CALZADA</a:t>
            </a:r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238154" y="3906982"/>
            <a:ext cx="248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VISIBILIDAD</a:t>
            </a:r>
          </a:p>
          <a:p>
            <a:r>
              <a:rPr lang="es-ES" b="1" dirty="0" smtClean="0"/>
              <a:t>5 METROS A PASO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61364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319" y="1644073"/>
            <a:ext cx="3392517" cy="526906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IKASTOLA AMAIUR</a:t>
            </a:r>
            <a:endParaRPr lang="es-ES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2410691"/>
            <a:ext cx="5763491" cy="43226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6" y="2410692"/>
            <a:ext cx="5763490" cy="43226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46299" y="3786909"/>
            <a:ext cx="248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VISIBILIDAD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5 METROS A PASO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63570" y="5456845"/>
            <a:ext cx="199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RESERVA ESPACIO MOTOS</a:t>
            </a:r>
          </a:p>
        </p:txBody>
      </p:sp>
    </p:spTree>
    <p:extLst>
      <p:ext uri="{BB962C8B-B14F-4D97-AF65-F5344CB8AC3E}">
        <p14:creationId xmlns:p14="http://schemas.microsoft.com/office/powerpoint/2010/main" val="39039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s-ES" b="1" dirty="0" smtClean="0"/>
              <a:t>CATEGORIZACIÓN</a:t>
            </a:r>
            <a:br>
              <a:rPr lang="es-ES" b="1" dirty="0" smtClean="0"/>
            </a:br>
            <a:r>
              <a:rPr lang="es-ES" sz="3200" dirty="0" smtClean="0"/>
              <a:t>ALGORITMO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73407"/>
            <a:ext cx="10515600" cy="4351338"/>
          </a:xfrm>
        </p:spPr>
        <p:txBody>
          <a:bodyPr/>
          <a:lstStyle/>
          <a:p>
            <a:r>
              <a:rPr lang="es-ES" dirty="0" smtClean="0"/>
              <a:t>VISIBILIDAD</a:t>
            </a:r>
          </a:p>
          <a:p>
            <a:r>
              <a:rPr lang="es-ES" dirty="0" smtClean="0"/>
              <a:t>SEÑALIZACIÓN</a:t>
            </a:r>
          </a:p>
          <a:p>
            <a:r>
              <a:rPr lang="es-ES" dirty="0" smtClean="0"/>
              <a:t>ILUMINACIÓN</a:t>
            </a:r>
          </a:p>
          <a:p>
            <a:r>
              <a:rPr lang="es-ES" dirty="0" smtClean="0"/>
              <a:t>ANCHURA DE CRUCE DE CALZADA</a:t>
            </a:r>
          </a:p>
          <a:p>
            <a:r>
              <a:rPr lang="es-ES" dirty="0" smtClean="0"/>
              <a:t>AFOROS DEL ENTORNO</a:t>
            </a:r>
          </a:p>
          <a:p>
            <a:r>
              <a:rPr lang="es-ES" dirty="0" smtClean="0"/>
              <a:t>SEMAFORIZACIÓN</a:t>
            </a:r>
          </a:p>
          <a:p>
            <a:r>
              <a:rPr lang="es-ES" dirty="0" smtClean="0"/>
              <a:t>PEATONALIZACIÓN</a:t>
            </a:r>
          </a:p>
          <a:p>
            <a:r>
              <a:rPr lang="es-ES" dirty="0" smtClean="0"/>
              <a:t>INFORME PM</a:t>
            </a:r>
            <a:endParaRPr lang="es-ES" dirty="0"/>
          </a:p>
        </p:txBody>
      </p:sp>
      <p:pic>
        <p:nvPicPr>
          <p:cNvPr id="1026" name="Picture 2" descr="Resultado de imagen de SEÑAL ZONA ESC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38" y="2888096"/>
            <a:ext cx="3308061" cy="33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0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35598"/>
              </p:ext>
            </p:extLst>
          </p:nvPr>
        </p:nvGraphicFramePr>
        <p:xfrm>
          <a:off x="141668" y="374119"/>
          <a:ext cx="5885645" cy="6137700"/>
        </p:xfrm>
        <a:graphic>
          <a:graphicData uri="http://schemas.openxmlformats.org/drawingml/2006/table">
            <a:tbl>
              <a:tblPr/>
              <a:tblGrid>
                <a:gridCol w="2601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Ntra. Sra. del Huerto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Juan/Donibane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Hijas de Jesús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CIP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Virgen Camino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Txantrea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80,55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Cernin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Juan/Donibane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79,36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Esclavas Sg. Corazón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Vázquez Mella -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Bayonne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Ensanche/Zabalgunea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Eunate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El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Redín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Txantrea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 Pam. María Ana Sanz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Txantrea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El lago de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Mendigoiti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S. Ignacio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Zabalgunea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70,33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 Sacramento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Padre Moret Irubide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Txantrea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Mendillorri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Patxi Larrainzar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Rochapea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Arrotxapea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Biurdana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Donibane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 Pam. S. Juan-Donibane 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Donibane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Navarro Villoslada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Iturrama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Elorri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Julio Caro Baroja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Juan/Donibane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Mendillorri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 Pam. Jaso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Calasanz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Ensanche/Zabalgunea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59,01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IESO Pam. Iñaki Ochoa de Olza DBHI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58,20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S. Francisco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Casco Viejo/Alde Zaharra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Cardenal Ilundáin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Rochapea/Arrotxapea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Sg. Corazón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Ensanche/Zabalgunea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Nicasio Landa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Etxabakoitz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13452"/>
              </p:ext>
            </p:extLst>
          </p:nvPr>
        </p:nvGraphicFramePr>
        <p:xfrm>
          <a:off x="6230610" y="374119"/>
          <a:ext cx="5746741" cy="6137700"/>
        </p:xfrm>
        <a:graphic>
          <a:graphicData uri="http://schemas.openxmlformats.org/drawingml/2006/table">
            <a:tbl>
              <a:tblPr/>
              <a:tblGrid>
                <a:gridCol w="2514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Buztintxuri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Buztintxuri-Euntzetxiki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53,46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Sta. Cata. - Sant. Sacr.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Azpilagana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Vedruna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Zabalgunea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52,92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Liceo Monjardín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Ensanche/Zabalgunea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Amaiur Ikastola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51,67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José Mª Huarte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Juan/Donibane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Plaza de la Cruz 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Ensanche/Zabalgunea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Sta. Teresa  Jesús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La Comp. Escolapios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Rochapea/Arrotxapea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 Con. Pam. Cuatrovientos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Jorge-Sanduzelai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Santo Tomás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Casco Viejo/Alde Zaharra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Sanduzelai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Jorge-Sanduzelai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IESNAPA Félix Urabayen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Doña Mayor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Azpilagaña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Azpilagana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Hegoalde Ikastola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Milagrosa-Arrosadia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IESO Pam. Iparralde DBHI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Jorge-Sanduzelai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S. Jorge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Jorge-Sanduzelai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Basoko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García Galdeano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Rochapea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Rochapea/Arrotxapea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Iturrama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Bernart Etxepare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38,91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S. J. Cadena HLHIP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Claret  Larraona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Paderborn Víctor Pradera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Milagrosa-Arrosadia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Pam. Ermitagaña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Donapea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Donapea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Irabia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Chantrea/Txantrea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45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Escuela Infantil San Cernin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Ermitagana-Mendebaldea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27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54" y="0"/>
            <a:ext cx="9448800" cy="68782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43563" y="5745018"/>
            <a:ext cx="461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ACTUACIONES PASIVAS DE OBRA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67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18070"/>
              </p:ext>
            </p:extLst>
          </p:nvPr>
        </p:nvGraphicFramePr>
        <p:xfrm>
          <a:off x="1385457" y="1043711"/>
          <a:ext cx="9107052" cy="5153893"/>
        </p:xfrm>
        <a:graphic>
          <a:graphicData uri="http://schemas.openxmlformats.org/drawingml/2006/table">
            <a:tbl>
              <a:tblPr/>
              <a:tblGrid>
                <a:gridCol w="3542347">
                  <a:extLst>
                    <a:ext uri="{9D8B030D-6E8A-4147-A177-3AD203B41FA5}">
                      <a16:colId xmlns:a16="http://schemas.microsoft.com/office/drawing/2014/main" val="4026255133"/>
                    </a:ext>
                  </a:extLst>
                </a:gridCol>
                <a:gridCol w="1442701">
                  <a:extLst>
                    <a:ext uri="{9D8B030D-6E8A-4147-A177-3AD203B41FA5}">
                      <a16:colId xmlns:a16="http://schemas.microsoft.com/office/drawing/2014/main" val="1339498200"/>
                    </a:ext>
                  </a:extLst>
                </a:gridCol>
                <a:gridCol w="1030501">
                  <a:extLst>
                    <a:ext uri="{9D8B030D-6E8A-4147-A177-3AD203B41FA5}">
                      <a16:colId xmlns:a16="http://schemas.microsoft.com/office/drawing/2014/main" val="4025229135"/>
                    </a:ext>
                  </a:extLst>
                </a:gridCol>
                <a:gridCol w="1030501">
                  <a:extLst>
                    <a:ext uri="{9D8B030D-6E8A-4147-A177-3AD203B41FA5}">
                      <a16:colId xmlns:a16="http://schemas.microsoft.com/office/drawing/2014/main" val="30144183"/>
                    </a:ext>
                  </a:extLst>
                </a:gridCol>
                <a:gridCol w="1030501">
                  <a:extLst>
                    <a:ext uri="{9D8B030D-6E8A-4147-A177-3AD203B41FA5}">
                      <a16:colId xmlns:a16="http://schemas.microsoft.com/office/drawing/2014/main" val="17878402"/>
                    </a:ext>
                  </a:extLst>
                </a:gridCol>
                <a:gridCol w="1030501">
                  <a:extLst>
                    <a:ext uri="{9D8B030D-6E8A-4147-A177-3AD203B41FA5}">
                      <a16:colId xmlns:a16="http://schemas.microsoft.com/office/drawing/2014/main" val="3052677952"/>
                    </a:ext>
                  </a:extLst>
                </a:gridCol>
              </a:tblGrid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Area_m2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Precio_Ace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Columna1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Columna2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22570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HLHIP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77510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El Lago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Mendillorri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HLHIP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16.500,00 €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710782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Julio Caro Baroja BHI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071476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María Ana Sanz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21.600,00 €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972041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Padre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Moret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Irubide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841137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Eunate BHI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79.350,00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719609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Esclavas Sg. Corazón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70.350,00 €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594107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Hijas de Jesús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549505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Ntra. Sra. del Huerto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27.600,00 €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180098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Sg. Corazón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102559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S. Cernin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095480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S. Ignacio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40.200,00 €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913135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C.Con. Pam. Sant.  Sacramento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096743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Pam. Mendillorri BHI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16.650,00 €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028063"/>
                  </a:ext>
                </a:extLst>
              </a:tr>
              <a:tr h="2893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CIP Pam. Virgen Camino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10.800,00 €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126212"/>
                  </a:ext>
                </a:extLst>
              </a:tr>
              <a:tr h="523781"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412.800,00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275.200,00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700699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091710" y="535709"/>
            <a:ext cx="369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PRIMERA FASE. AÑO 2021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29"/>
            <a:ext cx="10818055" cy="68451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8981" r="3657"/>
          <a:stretch/>
        </p:blipFill>
        <p:spPr>
          <a:xfrm>
            <a:off x="7499927" y="0"/>
            <a:ext cx="4692073" cy="68737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46036" y="6281496"/>
            <a:ext cx="53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ESCLAVAS DEL SAGRADO CORAZÓN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39999" y="1348509"/>
            <a:ext cx="1884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AMPLIACIÓN DE ACERA</a:t>
            </a:r>
            <a:endParaRPr lang="es-ES" sz="1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745671" y="5440218"/>
            <a:ext cx="145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AVANCE DE ACERA</a:t>
            </a:r>
            <a:endParaRPr lang="es-ES" sz="1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153891" y="4239491"/>
            <a:ext cx="1764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ELEVACIÓN DE CALZADA</a:t>
            </a:r>
            <a:endParaRPr lang="es-ES" sz="12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895927" y="2028885"/>
            <a:ext cx="145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AVANCE DE ACERA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65393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/>
              <a:t>60</a:t>
            </a:r>
            <a:r>
              <a:rPr lang="es-ES" sz="4000" dirty="0" smtClean="0"/>
              <a:t> CENTROS EDUCATIVOS</a:t>
            </a:r>
          </a:p>
          <a:p>
            <a:pPr marL="0" indent="0">
              <a:buNone/>
            </a:pPr>
            <a:r>
              <a:rPr lang="es-ES" sz="2400" dirty="0" smtClean="0"/>
              <a:t>SE HA ANALIZADO ESPECIALMENTE LOS PASOS DE PEATONES DEL ENTORNO DE CADA UNO DE ELLOS, POR DONDE LOS ESCOLARES ACCEDEN A SUS CENTROS.</a:t>
            </a:r>
          </a:p>
          <a:p>
            <a:pPr marL="0" indent="0">
              <a:buNone/>
            </a:pPr>
            <a:r>
              <a:rPr lang="es-ES" sz="2400" dirty="0" smtClean="0"/>
              <a:t>Dependiendo de cada centro el ámbito de estudio es diferente.</a:t>
            </a:r>
          </a:p>
          <a:p>
            <a:pPr marL="0" indent="0">
              <a:buNone/>
            </a:pPr>
            <a:r>
              <a:rPr lang="es-ES" sz="2400" dirty="0" smtClean="0"/>
              <a:t>En total se han analizado </a:t>
            </a:r>
            <a:r>
              <a:rPr lang="es-ES" sz="3600" dirty="0" smtClean="0"/>
              <a:t>386</a:t>
            </a:r>
            <a:r>
              <a:rPr lang="es-ES" sz="2400" dirty="0" smtClean="0"/>
              <a:t> zonas y pasos de peatones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45240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399" t="24348" r="399" b="21"/>
          <a:stretch/>
        </p:blipFill>
        <p:spPr>
          <a:xfrm>
            <a:off x="0" y="33265"/>
            <a:ext cx="6940159" cy="68247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751" y="70833"/>
            <a:ext cx="5753249" cy="66830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82626" y="231820"/>
            <a:ext cx="207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EUNATE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39708" y="2369713"/>
            <a:ext cx="1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RECRECIDO DE ACERA</a:t>
            </a:r>
            <a:endParaRPr lang="es-ES" sz="1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219375" y="3835758"/>
            <a:ext cx="1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RECRECIDO DE ACERA</a:t>
            </a:r>
            <a:endParaRPr lang="es-ES" sz="16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249343" y="2031159"/>
            <a:ext cx="100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AVANCE</a:t>
            </a:r>
            <a:endParaRPr lang="es-ES" sz="16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465527" y="6213120"/>
            <a:ext cx="100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AVANCE</a:t>
            </a:r>
            <a:endParaRPr lang="es-ES" sz="16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2182625" y="1533155"/>
            <a:ext cx="100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AVANCE</a:t>
            </a:r>
            <a:endParaRPr lang="es-ES" sz="16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67803" y="2523966"/>
            <a:ext cx="94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224 m2</a:t>
            </a:r>
            <a:endParaRPr lang="es-ES" sz="12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37323" y="3307132"/>
            <a:ext cx="94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305 m2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19796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3310" b="31663"/>
          <a:stretch/>
        </p:blipFill>
        <p:spPr>
          <a:xfrm>
            <a:off x="0" y="-77273"/>
            <a:ext cx="12192000" cy="35674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7160" b="11307"/>
          <a:stretch/>
        </p:blipFill>
        <p:spPr>
          <a:xfrm>
            <a:off x="0" y="3567449"/>
            <a:ext cx="12192000" cy="32969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06851" y="128789"/>
            <a:ext cx="227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JESUITAS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24175" y="1313646"/>
            <a:ext cx="2143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RECRECIDO DE ACERA</a:t>
            </a:r>
            <a:endParaRPr lang="es-ES" sz="1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874721" y="818271"/>
            <a:ext cx="145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AVANCE DE ACERA</a:t>
            </a:r>
            <a:endParaRPr lang="es-ES" sz="1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324830" y="2097296"/>
            <a:ext cx="145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AVANCE DE ACERA</a:t>
            </a:r>
            <a:endParaRPr lang="es-ES" sz="1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855071" y="2217505"/>
            <a:ext cx="145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AVANCE DE ACERA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89206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091054"/>
              </p:ext>
            </p:extLst>
          </p:nvPr>
        </p:nvGraphicFramePr>
        <p:xfrm>
          <a:off x="1114998" y="1043711"/>
          <a:ext cx="6470657" cy="4777536"/>
        </p:xfrm>
        <a:graphic>
          <a:graphicData uri="http://schemas.openxmlformats.org/drawingml/2006/table">
            <a:tbl>
              <a:tblPr/>
              <a:tblGrid>
                <a:gridCol w="3745639">
                  <a:extLst>
                    <a:ext uri="{9D8B030D-6E8A-4147-A177-3AD203B41FA5}">
                      <a16:colId xmlns:a16="http://schemas.microsoft.com/office/drawing/2014/main" val="4026255133"/>
                    </a:ext>
                  </a:extLst>
                </a:gridCol>
                <a:gridCol w="272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2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22570"/>
                  </a:ext>
                </a:extLst>
              </a:tr>
              <a:tr h="3112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Iturrama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BHI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77510"/>
                  </a:ext>
                </a:extLst>
              </a:tr>
              <a:tr h="3112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El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Redín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710782"/>
                  </a:ext>
                </a:extLst>
              </a:tr>
              <a:tr h="4692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La Comp. Escolapios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071476"/>
                  </a:ext>
                </a:extLst>
              </a:tr>
              <a:tr h="4692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Patxi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Larrainzar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HLHIP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972041"/>
                  </a:ext>
                </a:extLst>
              </a:tr>
              <a:tr h="3112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Vedruna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841137"/>
                  </a:ext>
                </a:extLst>
              </a:tr>
              <a:tr h="4692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Plaza de la Cruz BHI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719609"/>
                  </a:ext>
                </a:extLst>
              </a:tr>
              <a:tr h="3112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Infantil San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Cernin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594107"/>
                  </a:ext>
                </a:extLst>
              </a:tr>
              <a:tr h="4692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CPEIP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Vázquez Mella -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Bayonne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Finalizar actuación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549505"/>
                  </a:ext>
                </a:extLst>
              </a:tr>
              <a:tr h="3112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Calasanz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Finalizar actuación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180098"/>
                  </a:ext>
                </a:extLst>
              </a:tr>
              <a:tr h="4692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C.Con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Liceo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Monjardín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Consolidar actuación táctica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102559"/>
                  </a:ext>
                </a:extLst>
              </a:tr>
              <a:tr h="563436"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700699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555351" y="509951"/>
            <a:ext cx="237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FASE. </a:t>
            </a:r>
            <a:endParaRPr lang="es-E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54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39563" cy="685602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91462"/>
              </p:ext>
            </p:extLst>
          </p:nvPr>
        </p:nvGraphicFramePr>
        <p:xfrm>
          <a:off x="9439562" y="116907"/>
          <a:ext cx="2752437" cy="4453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0203">
                  <a:extLst>
                    <a:ext uri="{9D8B030D-6E8A-4147-A177-3AD203B41FA5}">
                      <a16:colId xmlns:a16="http://schemas.microsoft.com/office/drawing/2014/main" val="1409076092"/>
                    </a:ext>
                  </a:extLst>
                </a:gridCol>
                <a:gridCol w="29911">
                  <a:extLst>
                    <a:ext uri="{9D8B030D-6E8A-4147-A177-3AD203B41FA5}">
                      <a16:colId xmlns:a16="http://schemas.microsoft.com/office/drawing/2014/main" val="3195836600"/>
                    </a:ext>
                  </a:extLst>
                </a:gridCol>
                <a:gridCol w="2032323">
                  <a:extLst>
                    <a:ext uri="{9D8B030D-6E8A-4147-A177-3AD203B41FA5}">
                      <a16:colId xmlns:a16="http://schemas.microsoft.com/office/drawing/2014/main" val="93199427"/>
                    </a:ext>
                  </a:extLst>
                </a:gridCol>
              </a:tblGrid>
              <a:tr h="12087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Código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 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Nombre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26682186"/>
                  </a:ext>
                </a:extLst>
              </a:tr>
              <a:tr h="153806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31004214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CI Con. Pam. Cuatrovientos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07547697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31004214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 Con.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Cuatrovientos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71643172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31004214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 Con.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Cuatrovientos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86536133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31004214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 Con.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Cuatrovientos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13034509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31004214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 Con.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Cuatrovientos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38247917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31004214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 Con.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Cuatrovientos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6088884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CPEIP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José Mª </a:t>
                      </a:r>
                      <a:r>
                        <a:rPr lang="pt-BR" sz="1000" u="none" strike="noStrike" dirty="0" err="1">
                          <a:effectLst/>
                        </a:rPr>
                        <a:t>Huarte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6510756"/>
                  </a:ext>
                </a:extLst>
              </a:tr>
              <a:tr h="18517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CPEIP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José Mª </a:t>
                      </a:r>
                      <a:r>
                        <a:rPr lang="pt-BR" sz="1000" u="none" strike="noStrike" dirty="0" err="1">
                          <a:effectLst/>
                        </a:rPr>
                        <a:t>Huarte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3343295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CPEIP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José Mª </a:t>
                      </a:r>
                      <a:r>
                        <a:rPr lang="pt-BR" sz="1000" u="none" strike="noStrike" dirty="0" err="1">
                          <a:effectLst/>
                        </a:rPr>
                        <a:t>Huarte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8287484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CPEIP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José Mª </a:t>
                      </a:r>
                      <a:r>
                        <a:rPr lang="pt-BR" sz="1000" u="none" strike="noStrike" dirty="0" err="1">
                          <a:effectLst/>
                        </a:rPr>
                        <a:t>Huarte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1399339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CPEIP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José Mª </a:t>
                      </a:r>
                      <a:r>
                        <a:rPr lang="pt-BR" sz="1000" u="none" strike="noStrike" dirty="0" err="1">
                          <a:effectLst/>
                        </a:rPr>
                        <a:t>Huarte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5222415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CPEIP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José Mª </a:t>
                      </a:r>
                      <a:r>
                        <a:rPr lang="pt-BR" sz="1000" u="none" strike="noStrike" dirty="0" err="1">
                          <a:effectLst/>
                        </a:rPr>
                        <a:t>Huarte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2148182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31004287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Nicasio Landa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8072140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31004287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Nicasio Landa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69317834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31004287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Nicasio Landa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9957131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31004287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Nicasio Landa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4963948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31004354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CPEIP Pam. Cardenal Ilundáin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4957221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31004354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Cardenal </a:t>
                      </a:r>
                      <a:r>
                        <a:rPr lang="es-ES" sz="1000" u="none" strike="noStrike" dirty="0" err="1">
                          <a:effectLst/>
                        </a:rPr>
                        <a:t>Ilundáin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1876944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31004354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Cardenal </a:t>
                      </a:r>
                      <a:r>
                        <a:rPr lang="es-ES" sz="1000" u="none" strike="noStrike" dirty="0" err="1">
                          <a:effectLst/>
                        </a:rPr>
                        <a:t>Ilundáin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5694771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31004354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Cardenal </a:t>
                      </a:r>
                      <a:r>
                        <a:rPr lang="es-ES" sz="1000" u="none" strike="noStrike" dirty="0" err="1">
                          <a:effectLst/>
                        </a:rPr>
                        <a:t>Ilundáin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58671390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31004411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La Comp. Escolapios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8133380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31004411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La Comp. Escolapios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0200503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31004411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La Comp. Escolapios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80972018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31004421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S. </a:t>
                      </a:r>
                      <a:r>
                        <a:rPr lang="es-ES" sz="1000" u="none" strike="noStrike" dirty="0" err="1">
                          <a:effectLst/>
                        </a:rPr>
                        <a:t>Cernin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6730228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31004421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S. </a:t>
                      </a:r>
                      <a:r>
                        <a:rPr lang="es-ES" sz="1000" u="none" strike="noStrike" dirty="0" err="1">
                          <a:effectLst/>
                        </a:rPr>
                        <a:t>Cernin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07104255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31004421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S. </a:t>
                      </a:r>
                      <a:r>
                        <a:rPr lang="es-ES" sz="1000" u="none" strike="noStrike" dirty="0" err="1">
                          <a:effectLst/>
                        </a:rPr>
                        <a:t>Cernin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0652790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31004421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S. </a:t>
                      </a:r>
                      <a:r>
                        <a:rPr lang="es-ES" sz="1000" u="none" strike="noStrike" dirty="0" err="1">
                          <a:effectLst/>
                        </a:rPr>
                        <a:t>Cernin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29734997"/>
                  </a:ext>
                </a:extLst>
              </a:tr>
              <a:tr h="12087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31004421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S. </a:t>
                      </a:r>
                      <a:r>
                        <a:rPr lang="es-ES" sz="1000" u="none" strike="noStrike" dirty="0" err="1">
                          <a:effectLst/>
                        </a:rPr>
                        <a:t>Cernin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6497348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061782"/>
              </p:ext>
            </p:extLst>
          </p:nvPr>
        </p:nvGraphicFramePr>
        <p:xfrm>
          <a:off x="9496266" y="4586483"/>
          <a:ext cx="2639028" cy="2178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386">
                  <a:extLst>
                    <a:ext uri="{9D8B030D-6E8A-4147-A177-3AD203B41FA5}">
                      <a16:colId xmlns:a16="http://schemas.microsoft.com/office/drawing/2014/main" val="2221852767"/>
                    </a:ext>
                  </a:extLst>
                </a:gridCol>
                <a:gridCol w="26541">
                  <a:extLst>
                    <a:ext uri="{9D8B030D-6E8A-4147-A177-3AD203B41FA5}">
                      <a16:colId xmlns:a16="http://schemas.microsoft.com/office/drawing/2014/main" val="3148781434"/>
                    </a:ext>
                  </a:extLst>
                </a:gridCol>
                <a:gridCol w="1993101">
                  <a:extLst>
                    <a:ext uri="{9D8B030D-6E8A-4147-A177-3AD203B41FA5}">
                      <a16:colId xmlns:a16="http://schemas.microsoft.com/office/drawing/2014/main" val="317573590"/>
                    </a:ext>
                  </a:extLst>
                </a:gridCol>
              </a:tblGrid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31004470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 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C.Con. Pam. Sta. Catalina Laboure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9619610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31004500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IES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Padre </a:t>
                      </a:r>
                      <a:r>
                        <a:rPr lang="pt-BR" sz="1000" u="none" strike="noStrike" dirty="0" err="1">
                          <a:effectLst/>
                        </a:rPr>
                        <a:t>Moret</a:t>
                      </a:r>
                      <a:r>
                        <a:rPr lang="pt-BR" sz="1000" u="none" strike="noStrike" dirty="0">
                          <a:effectLst/>
                        </a:rPr>
                        <a:t> </a:t>
                      </a:r>
                      <a:r>
                        <a:rPr lang="pt-BR" sz="1000" u="none" strike="noStrike" dirty="0" err="1">
                          <a:effectLst/>
                        </a:rPr>
                        <a:t>Irubide</a:t>
                      </a:r>
                      <a:r>
                        <a:rPr lang="pt-BR" sz="1000" u="none" strike="noStrike" dirty="0">
                          <a:effectLst/>
                        </a:rPr>
                        <a:t> BHI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8315691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31004500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IES </a:t>
                      </a:r>
                      <a:r>
                        <a:rPr lang="pt-BR" sz="1000" u="none" strike="noStrike" dirty="0" err="1">
                          <a:effectLst/>
                        </a:rPr>
                        <a:t>Pam</a:t>
                      </a:r>
                      <a:r>
                        <a:rPr lang="pt-BR" sz="1000" u="none" strike="noStrike" dirty="0">
                          <a:effectLst/>
                        </a:rPr>
                        <a:t>. Padre </a:t>
                      </a:r>
                      <a:r>
                        <a:rPr lang="pt-BR" sz="1000" u="none" strike="noStrike" dirty="0" err="1">
                          <a:effectLst/>
                        </a:rPr>
                        <a:t>Moret</a:t>
                      </a:r>
                      <a:r>
                        <a:rPr lang="pt-BR" sz="1000" u="none" strike="noStrike" dirty="0">
                          <a:effectLst/>
                        </a:rPr>
                        <a:t> </a:t>
                      </a:r>
                      <a:r>
                        <a:rPr lang="pt-BR" sz="1000" u="none" strike="noStrike" dirty="0" err="1">
                          <a:effectLst/>
                        </a:rPr>
                        <a:t>Irubide</a:t>
                      </a:r>
                      <a:r>
                        <a:rPr lang="pt-BR" sz="1000" u="none" strike="noStrike" dirty="0">
                          <a:effectLst/>
                        </a:rPr>
                        <a:t> BHI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25343035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31004573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Virgen Camino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2130144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31004573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Virgen Camino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1972871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31004652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Rochapea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0952773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31004652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Rochapea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55690790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31004706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Vázquez Mella - </a:t>
                      </a:r>
                      <a:r>
                        <a:rPr lang="es-ES" sz="1000" u="none" strike="noStrike" dirty="0" err="1">
                          <a:effectLst/>
                        </a:rPr>
                        <a:t>Bayonne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0539674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31004706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Vázquez Mella - </a:t>
                      </a:r>
                      <a:r>
                        <a:rPr lang="es-ES" sz="1000" u="none" strike="noStrike" dirty="0" err="1">
                          <a:effectLst/>
                        </a:rPr>
                        <a:t>Bayonne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42495450"/>
                  </a:ext>
                </a:extLst>
              </a:tr>
              <a:tr h="197324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31004721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C.Con. Pam. Sta. Teresa Jesús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86243334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31004721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C.Con. Pam. Sta. Teresa Jesús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8069706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31004731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Hijas de Jesús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62102327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31004767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C.Con. Pam. Esclavas Sg. Corazón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1141275"/>
                  </a:ext>
                </a:extLst>
              </a:tr>
              <a:tr h="137381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31004767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err="1">
                          <a:effectLst/>
                        </a:rPr>
                        <a:t>C.Con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Esclavas Sg. Corazón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8430918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136758" y="277351"/>
            <a:ext cx="516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128 COJINES 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BERLINESES Y OTROS ELEMENTOS DE CALMADO DE TRÁFICO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0760" y="5306096"/>
            <a:ext cx="535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703,56 suministro de las 4 partes del cojín</a:t>
            </a:r>
          </a:p>
          <a:p>
            <a:r>
              <a:rPr lang="es-ES" b="1" dirty="0"/>
              <a:t>120 euros colocación mediante 36 puntos de </a:t>
            </a:r>
            <a:r>
              <a:rPr lang="es-ES" b="1" dirty="0" smtClean="0"/>
              <a:t>anclaje</a:t>
            </a:r>
          </a:p>
          <a:p>
            <a:r>
              <a:rPr lang="es-ES" b="1" dirty="0"/>
              <a:t>Suministro y montaje señal 140,37 sin I.V.A.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25477" y="5767761"/>
            <a:ext cx="159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149.000€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028323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"/>
            <a:ext cx="9402618" cy="68557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42577" y="5254580"/>
            <a:ext cx="611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INTERVENCIÓN EN LA SEÑALIZACIÓN DE 90 PASOS. MAS REFUERZO EN 30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73053"/>
              </p:ext>
            </p:extLst>
          </p:nvPr>
        </p:nvGraphicFramePr>
        <p:xfrm>
          <a:off x="9402618" y="2245"/>
          <a:ext cx="2789382" cy="6736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Hegoalde</a:t>
                      </a:r>
                      <a:r>
                        <a:rPr lang="es-ES" sz="1000" u="none" strike="noStrike" dirty="0">
                          <a:effectLst/>
                        </a:rPr>
                        <a:t> Ikastola HLHIP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E091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Hegoalde</a:t>
                      </a:r>
                      <a:r>
                        <a:rPr lang="es-ES" sz="1000" u="none" strike="noStrike" dirty="0">
                          <a:effectLst/>
                        </a:rPr>
                        <a:t> Ikastola HLHIP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E036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Mendigoiti HLHIP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E039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Mendigoiti HLHIP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E040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Mendigoiti HLHIP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E004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Mendigoiti HLHIP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E198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Plaza de la Cruz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E061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Plaza de la Cruz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AZ009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Iturrama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AZ002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Iturrama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I035A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Calasanz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I037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Claret  Larraona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SJ035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Claret  Larraona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SJ034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Claret  Larraona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ME013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Claret  Larraona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ET062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Claret  Larraona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ET067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Sg. Corazón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SS004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Sg. Corazón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SS003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S. Ignacio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EM049B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S. Ignacio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EZ051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S. Ignacio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EZ052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S. Ignacio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EZ046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S. Ignacio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EZ044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Sant.  Sacramento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MA035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Sant.  Sacramento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MA038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C.Con. Pam. Vedruna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ME022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Mendillorri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MA179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Mendillorri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CV018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IES Pam. Mendillorri BHI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CV017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Azpilagaña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SS014.1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CPEIP Pam. S. J. Cadena HLHIP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TX016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CPEIP Pam. S. J. Cadena HLHIP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TX006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Vázquez Mella - Bayonne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EM026A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Vázquez Mella - Bayonne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EM026B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Vázquez Mella - Bayonne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EM029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Paderborn Víctor Pradera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TX002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Paderborn Víctor Pradera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TX001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Paderborn Víctor Pradera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EZ311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Paderborn Víctor Pradera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EZ029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Amaiur Ikastola HLHIP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EZ028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>
                          <a:effectLst/>
                        </a:rPr>
                        <a:t>CPEIP Pam. Amaiur Ikastola HLHIP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EZ032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Amaiur</a:t>
                      </a:r>
                      <a:r>
                        <a:rPr lang="es-ES" sz="1000" u="none" strike="noStrike" dirty="0">
                          <a:effectLst/>
                        </a:rPr>
                        <a:t> Ikastola HLHIP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EZ037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2916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CPEIP </a:t>
                      </a:r>
                      <a:r>
                        <a:rPr lang="es-ES" sz="1000" u="none" strike="noStrike" dirty="0" err="1">
                          <a:effectLst/>
                        </a:rPr>
                        <a:t>Pam</a:t>
                      </a:r>
                      <a:r>
                        <a:rPr lang="es-ES" sz="1000" u="none" strike="noStrike" dirty="0">
                          <a:effectLst/>
                        </a:rPr>
                        <a:t>. </a:t>
                      </a:r>
                      <a:r>
                        <a:rPr lang="es-ES" sz="1000" u="none" strike="noStrike" dirty="0" err="1">
                          <a:effectLst/>
                        </a:rPr>
                        <a:t>Rochapea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TX190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6" marR="4266" marT="4266" marB="0" anchor="b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109400" y="6053689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18.000€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8450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"/>
            <a:ext cx="9402618" cy="6855756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280832"/>
              </p:ext>
            </p:extLst>
          </p:nvPr>
        </p:nvGraphicFramePr>
        <p:xfrm>
          <a:off x="9541164" y="2245"/>
          <a:ext cx="2650835" cy="6971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0835">
                  <a:extLst>
                    <a:ext uri="{9D8B030D-6E8A-4147-A177-3AD203B41FA5}">
                      <a16:colId xmlns:a16="http://schemas.microsoft.com/office/drawing/2014/main" val="1452416209"/>
                    </a:ext>
                  </a:extLst>
                </a:gridCol>
              </a:tblGrid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Ermitagaña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271861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IESO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Iparralde</a:t>
                      </a:r>
                      <a:r>
                        <a:rPr lang="es-ES" sz="800" u="none" strike="noStrike" dirty="0">
                          <a:effectLst/>
                        </a:rPr>
                        <a:t> DBHI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93276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Paderborn</a:t>
                      </a:r>
                      <a:r>
                        <a:rPr lang="es-ES" sz="800" u="none" strike="noStrike" dirty="0">
                          <a:effectLst/>
                        </a:rPr>
                        <a:t> Víctor Pradera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7160418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IESNAPA Félix </a:t>
                      </a:r>
                      <a:r>
                        <a:rPr lang="es-ES" sz="800" u="none" strike="noStrike" dirty="0" err="1">
                          <a:effectLst/>
                        </a:rPr>
                        <a:t>Urabayen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5853057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CI Con.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Cuatrovientos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779775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CPEIP </a:t>
                      </a:r>
                      <a:r>
                        <a:rPr lang="pt-BR" sz="800" u="none" strike="noStrike" dirty="0" err="1">
                          <a:effectLst/>
                        </a:rPr>
                        <a:t>Pam</a:t>
                      </a:r>
                      <a:r>
                        <a:rPr lang="pt-BR" sz="800" u="none" strike="noStrike" dirty="0">
                          <a:effectLst/>
                        </a:rPr>
                        <a:t>. S. J. </a:t>
                      </a:r>
                      <a:r>
                        <a:rPr lang="pt-BR" sz="800" u="none" strike="noStrike" dirty="0" err="1">
                          <a:effectLst/>
                        </a:rPr>
                        <a:t>Cadena</a:t>
                      </a:r>
                      <a:r>
                        <a:rPr lang="pt-BR" sz="800" u="none" strike="noStrike" dirty="0">
                          <a:effectLst/>
                        </a:rPr>
                        <a:t> HLHIP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19284441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Hegoalde</a:t>
                      </a:r>
                      <a:r>
                        <a:rPr lang="es-ES" sz="800" u="none" strike="noStrike" dirty="0">
                          <a:effectLst/>
                        </a:rPr>
                        <a:t> Ikastola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7416171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Claret</a:t>
                      </a:r>
                      <a:r>
                        <a:rPr lang="es-ES" sz="800" u="none" strike="noStrike" dirty="0">
                          <a:effectLst/>
                        </a:rPr>
                        <a:t>  </a:t>
                      </a:r>
                      <a:r>
                        <a:rPr lang="es-ES" sz="800" u="none" strike="noStrike" dirty="0" err="1">
                          <a:effectLst/>
                        </a:rPr>
                        <a:t>Larraona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38385285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Rochapea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5591953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Doña Mayor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79025026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Sanduzelai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3169481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C.Con. Pam. Santo Tomás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18899656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IESO Pam. Iñaki Ochoa de Olza DBHI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4524353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CPEIP Pam. Bernart Etxepare HLHIP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4824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CPEIP Pam. Azpilagaña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783990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Ik Pam. Jaso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1729436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Iturrama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161862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Julio Caro Baroja 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63595027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Amaiur</a:t>
                      </a:r>
                      <a:r>
                        <a:rPr lang="es-ES" sz="800" u="none" strike="noStrike" dirty="0">
                          <a:effectLst/>
                        </a:rPr>
                        <a:t> Ikastola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61316133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Liceo </a:t>
                      </a:r>
                      <a:r>
                        <a:rPr lang="es-ES" sz="800" u="none" strike="noStrike" dirty="0" err="1">
                          <a:effectLst/>
                        </a:rPr>
                        <a:t>Monjardín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370208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Vedruna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78926210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CPEIP </a:t>
                      </a:r>
                      <a:r>
                        <a:rPr lang="pt-BR" sz="800" u="none" strike="noStrike" dirty="0" err="1">
                          <a:effectLst/>
                        </a:rPr>
                        <a:t>Pam</a:t>
                      </a:r>
                      <a:r>
                        <a:rPr lang="pt-BR" sz="800" u="none" strike="noStrike" dirty="0">
                          <a:effectLst/>
                        </a:rPr>
                        <a:t>. S. Jorge HLHIP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31065200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Iturrama</a:t>
                      </a:r>
                      <a:r>
                        <a:rPr lang="es-ES" sz="800" u="none" strike="noStrike" dirty="0">
                          <a:effectLst/>
                        </a:rPr>
                        <a:t> 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84754651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Navarro Villoslada 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3119355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CI Pam. S. Juan-Donibane II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50451012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Mendillorri</a:t>
                      </a:r>
                      <a:r>
                        <a:rPr lang="es-ES" sz="800" u="none" strike="noStrike" dirty="0">
                          <a:effectLst/>
                        </a:rPr>
                        <a:t> 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139130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Cardenal </a:t>
                      </a:r>
                      <a:r>
                        <a:rPr lang="es-ES" sz="800" u="none" strike="noStrike" dirty="0" err="1">
                          <a:effectLst/>
                        </a:rPr>
                        <a:t>Ilundáin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72398673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IES </a:t>
                      </a:r>
                      <a:r>
                        <a:rPr lang="pt-BR" sz="800" u="none" strike="noStrike" dirty="0" err="1">
                          <a:effectLst/>
                        </a:rPr>
                        <a:t>Pam</a:t>
                      </a:r>
                      <a:r>
                        <a:rPr lang="pt-BR" sz="800" u="none" strike="noStrike" dirty="0">
                          <a:effectLst/>
                        </a:rPr>
                        <a:t>. Padre </a:t>
                      </a:r>
                      <a:r>
                        <a:rPr lang="pt-BR" sz="800" u="none" strike="noStrike" dirty="0" err="1">
                          <a:effectLst/>
                        </a:rPr>
                        <a:t>Moret</a:t>
                      </a:r>
                      <a:r>
                        <a:rPr lang="pt-BR" sz="800" u="none" strike="noStrike" dirty="0">
                          <a:effectLst/>
                        </a:rPr>
                        <a:t> </a:t>
                      </a:r>
                      <a:r>
                        <a:rPr lang="pt-BR" sz="800" u="none" strike="noStrike" dirty="0" err="1">
                          <a:effectLst/>
                        </a:rPr>
                        <a:t>Irubide</a:t>
                      </a:r>
                      <a:r>
                        <a:rPr lang="pt-BR" sz="800" u="none" strike="noStrike" dirty="0">
                          <a:effectLst/>
                        </a:rPr>
                        <a:t> BHI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578106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CPEIP </a:t>
                      </a:r>
                      <a:r>
                        <a:rPr lang="pt-BR" sz="800" u="none" strike="noStrike" dirty="0" err="1">
                          <a:effectLst/>
                        </a:rPr>
                        <a:t>Pam</a:t>
                      </a:r>
                      <a:r>
                        <a:rPr lang="pt-BR" sz="800" u="none" strike="noStrike" dirty="0">
                          <a:effectLst/>
                        </a:rPr>
                        <a:t>. S. Francisco HLHIP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030990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C.Con. Pam. Sta. Cata. - Sant. Sacr.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32179036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Buztintxuri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97681785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Nicasio Landa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5372167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>
                          <a:effectLst/>
                        </a:rPr>
                        <a:t>C.Con. Pam. La Comp. Escolapios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127879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C.Con. Pam. Sta. Teresa  Jesús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867738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Plaza de la Cruz 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0729241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CPEIP </a:t>
                      </a:r>
                      <a:r>
                        <a:rPr lang="pt-BR" sz="800" u="none" strike="noStrike" dirty="0" err="1">
                          <a:effectLst/>
                        </a:rPr>
                        <a:t>Pam</a:t>
                      </a:r>
                      <a:r>
                        <a:rPr lang="pt-BR" sz="800" u="none" strike="noStrike" dirty="0">
                          <a:effectLst/>
                        </a:rPr>
                        <a:t>. José Mª Huarte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2712406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CI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María Ana Sanz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8220484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Elorri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063182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IES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Eunate</a:t>
                      </a:r>
                      <a:r>
                        <a:rPr lang="es-ES" sz="800" u="none" strike="noStrike" dirty="0">
                          <a:effectLst/>
                        </a:rPr>
                        <a:t> BHI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12600310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Calasanz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83945460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Patxi </a:t>
                      </a:r>
                      <a:r>
                        <a:rPr lang="es-ES" sz="800" u="none" strike="noStrike" dirty="0" err="1">
                          <a:effectLst/>
                        </a:rPr>
                        <a:t>Larrainzar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43160139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Sg. Corazón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12125297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Mendillorri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89635386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S. Ignacio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40157493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Mendigoiti</a:t>
                      </a:r>
                      <a:r>
                        <a:rPr lang="es-ES" sz="800" u="none" strike="noStrike" dirty="0">
                          <a:effectLst/>
                        </a:rPr>
                        <a:t> HLHIP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9104725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Virgen Camino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4493972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CPEIP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Vázquez Mella - </a:t>
                      </a:r>
                      <a:r>
                        <a:rPr lang="es-ES" sz="800" u="none" strike="noStrike" dirty="0" err="1">
                          <a:effectLst/>
                        </a:rPr>
                        <a:t>Bayonne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6038977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El </a:t>
                      </a:r>
                      <a:r>
                        <a:rPr lang="es-ES" sz="800" u="none" strike="noStrike" dirty="0" err="1">
                          <a:effectLst/>
                        </a:rPr>
                        <a:t>Redín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3087098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Sant</a:t>
                      </a:r>
                      <a:r>
                        <a:rPr lang="es-ES" sz="800" u="none" strike="noStrike" dirty="0">
                          <a:effectLst/>
                        </a:rPr>
                        <a:t>.  Sacramento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51791002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Esclavas Sg. Corazón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5335882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S. </a:t>
                      </a:r>
                      <a:r>
                        <a:rPr lang="es-ES" sz="800" u="none" strike="noStrike" dirty="0" err="1">
                          <a:effectLst/>
                        </a:rPr>
                        <a:t>Cernin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00505761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Hijas de Jesús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80200750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C.Con</a:t>
                      </a:r>
                      <a:r>
                        <a:rPr lang="es-ES" sz="800" u="none" strike="noStrike" dirty="0">
                          <a:effectLst/>
                        </a:rPr>
                        <a:t>. </a:t>
                      </a:r>
                      <a:r>
                        <a:rPr lang="es-ES" sz="800" u="none" strike="noStrike" dirty="0" err="1">
                          <a:effectLst/>
                        </a:rPr>
                        <a:t>Pam</a:t>
                      </a:r>
                      <a:r>
                        <a:rPr lang="es-ES" sz="800" u="none" strike="noStrike" dirty="0">
                          <a:effectLst/>
                        </a:rPr>
                        <a:t>. Ntra. Sra. del Huerto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26848857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Centro </a:t>
                      </a:r>
                      <a:r>
                        <a:rPr lang="es-ES" sz="800" u="none" strike="noStrike" dirty="0" err="1">
                          <a:effectLst/>
                        </a:rPr>
                        <a:t>E.E.Muñoz</a:t>
                      </a:r>
                      <a:r>
                        <a:rPr lang="es-ES" sz="800" u="none" strike="noStrike" dirty="0">
                          <a:effectLst/>
                        </a:rPr>
                        <a:t> Garde</a:t>
                      </a:r>
                      <a:endParaRPr lang="es-E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4249742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C.P. García </a:t>
                      </a:r>
                      <a:r>
                        <a:rPr lang="es-ES" sz="800" u="none" strike="noStrike" dirty="0" err="1">
                          <a:effectLst/>
                        </a:rPr>
                        <a:t>Galdeano</a:t>
                      </a:r>
                      <a:endParaRPr lang="es-E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7796474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>
                          <a:effectLst/>
                        </a:rPr>
                        <a:t>Donapea</a:t>
                      </a:r>
                      <a:endParaRPr lang="es-E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1584147"/>
                  </a:ext>
                </a:extLst>
              </a:tr>
              <a:tr h="1223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 err="1" smtClean="0">
                          <a:effectLst/>
                        </a:rPr>
                        <a:t>Irabia</a:t>
                      </a:r>
                      <a:endParaRPr lang="es-E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4291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05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21" y="130031"/>
            <a:ext cx="4332143" cy="6558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46" y="130031"/>
            <a:ext cx="4093258" cy="65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" y="434109"/>
            <a:ext cx="12192000" cy="6003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OBJETIVOS</a:t>
            </a:r>
            <a:endParaRPr lang="es-E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322231" y="1116516"/>
            <a:ext cx="10869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GARANTIZAR LA SEGURIDAD DE LOS ESCOLARES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FACILITAR ESPACIOS PARA EL JUEGO Y EL ENTRENAMIENTO DE LA AUTONOMÍA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FAVORECER LA MOVILIDAD ACTIVA A LA ESCUELA </a:t>
            </a:r>
          </a:p>
        </p:txBody>
      </p:sp>
    </p:spTree>
    <p:extLst>
      <p:ext uri="{BB962C8B-B14F-4D97-AF65-F5344CB8AC3E}">
        <p14:creationId xmlns:p14="http://schemas.microsoft.com/office/powerpoint/2010/main" val="222004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290" y="-38637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s-E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639" y="1300766"/>
            <a:ext cx="11333409" cy="5203065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Ampliar aceras y reducir la longitud de los pasos de peatones</a:t>
            </a:r>
          </a:p>
          <a:p>
            <a:r>
              <a:rPr lang="es-ES" dirty="0" smtClean="0"/>
              <a:t>Mejorar la visibilidad del peatón y proteger con vallado su intersección con la calzada</a:t>
            </a:r>
          </a:p>
          <a:p>
            <a:r>
              <a:rPr lang="es-ES" dirty="0" smtClean="0"/>
              <a:t>Incluir elementos de calmado de tráfico del plan para la implantación de la “Ciudad 30”    </a:t>
            </a:r>
          </a:p>
          <a:p>
            <a:r>
              <a:rPr lang="es-ES" dirty="0" smtClean="0"/>
              <a:t>Sustituir las zonas de aparcamiento que se encuentren  en el entorno escolar por áreas estanciales y de juego.</a:t>
            </a:r>
          </a:p>
          <a:p>
            <a:r>
              <a:rPr lang="es-ES" dirty="0" smtClean="0"/>
              <a:t>Reservar en todos los recintos educativos, o en sus aledaños, un espacio seguro para el aparcamiento de bicicletas, patines y patinetes para incentivar la movilidad activa al centro.</a:t>
            </a:r>
          </a:p>
          <a:p>
            <a:r>
              <a:rPr lang="es-ES" dirty="0" smtClean="0"/>
              <a:t>Limitar el aparcamiento y el tráfico en las calles del entorno y, muy especialmente, en las inmediaciones de las entradas a los centros.</a:t>
            </a:r>
          </a:p>
          <a:p>
            <a:r>
              <a:rPr lang="es-ES" dirty="0" smtClean="0"/>
              <a:t>Instalar señalización que facilite la vigilancia para hacer cumplir estrictamente la normativa vial a la entrada y salida de estudiantes para que el entorno escolar sea un espacio seguro y de convivencia.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5018469" y="367048"/>
            <a:ext cx="2615483" cy="605306"/>
            <a:chOff x="5018469" y="367048"/>
            <a:chExt cx="2615483" cy="605306"/>
          </a:xfrm>
        </p:grpSpPr>
        <p:sp>
          <p:nvSpPr>
            <p:cNvPr id="4" name="Flecha derecha 3"/>
            <p:cNvSpPr/>
            <p:nvPr/>
          </p:nvSpPr>
          <p:spPr>
            <a:xfrm>
              <a:off x="5542209" y="367048"/>
              <a:ext cx="437881" cy="5666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lecha derecha 4"/>
            <p:cNvSpPr/>
            <p:nvPr/>
          </p:nvSpPr>
          <p:spPr>
            <a:xfrm>
              <a:off x="5018469" y="405684"/>
              <a:ext cx="437881" cy="5666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lecha derecha 5"/>
            <p:cNvSpPr/>
            <p:nvPr/>
          </p:nvSpPr>
          <p:spPr>
            <a:xfrm>
              <a:off x="6096000" y="379446"/>
              <a:ext cx="437881" cy="5666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lecha derecha 6"/>
            <p:cNvSpPr/>
            <p:nvPr/>
          </p:nvSpPr>
          <p:spPr>
            <a:xfrm>
              <a:off x="6647645" y="382906"/>
              <a:ext cx="437881" cy="5666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echa derecha 7"/>
            <p:cNvSpPr/>
            <p:nvPr/>
          </p:nvSpPr>
          <p:spPr>
            <a:xfrm>
              <a:off x="7196071" y="379446"/>
              <a:ext cx="437881" cy="5666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35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9982" y="4527452"/>
            <a:ext cx="278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ENSANCHAMIENTO ACERA</a:t>
            </a:r>
          </a:p>
          <a:p>
            <a:r>
              <a:rPr lang="es-ES" b="1" dirty="0" smtClean="0"/>
              <a:t>GENERACIÓN ZONA JUEGO SEGURA Y ESPARCIMIENTO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765367" y="4527452"/>
            <a:ext cx="278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ENSANCHAMIENTO ACERA</a:t>
            </a:r>
          </a:p>
          <a:p>
            <a:r>
              <a:rPr lang="es-ES" b="1" dirty="0" smtClean="0"/>
              <a:t>GENERACIÓN ZONA JUEGO SEGURA Y ESPARCIMIENTO</a:t>
            </a:r>
            <a:endParaRPr lang="es-E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951827" y="3120234"/>
            <a:ext cx="320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ESTRECHAMIENTO. MÍNIMO PASO SOBRE CALZADA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3545059" y="6211669"/>
            <a:ext cx="637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ESCOLAPIOS/VAZQUEZ DE MELLA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81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-60960" y="0"/>
            <a:ext cx="12192000" cy="6858000"/>
            <a:chOff x="-60960" y="0"/>
            <a:chExt cx="12192000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60" y="0"/>
              <a:ext cx="12192000" cy="6858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7934180" y="2922563"/>
              <a:ext cx="3066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ENSANCHAMIENTO ACERA</a:t>
              </a:r>
            </a:p>
            <a:p>
              <a:r>
                <a:rPr lang="es-ES" b="1" dirty="0" smtClean="0"/>
                <a:t>GENERACIÓN ZONA SEGURA </a:t>
              </a:r>
              <a:endParaRPr lang="es-ES" b="1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263704" y="3568894"/>
              <a:ext cx="320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AVANCE DE ACERA. MÍNIMO PASO SOBRE CALZADA</a:t>
              </a:r>
              <a:endParaRPr lang="es-ES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131126" y="1800665"/>
              <a:ext cx="1997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RESERVA ESPACIO BICICLETAS</a:t>
              </a:r>
              <a:endParaRPr lang="es-ES" b="1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6260123" y="675249"/>
              <a:ext cx="16740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CALMADO DE TRÁFICO. COJÍN BERLINES</a:t>
              </a:r>
              <a:endParaRPr lang="es-ES" b="1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360985" y="2799471"/>
              <a:ext cx="1674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ILUMINACIÓN</a:t>
              </a:r>
              <a:endParaRPr lang="es-ES" b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360984" y="1726363"/>
              <a:ext cx="167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SEÑALIZACIÓN</a:t>
              </a:r>
              <a:endParaRPr lang="es-ES" b="1" dirty="0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4867421" y="6015890"/>
            <a:ext cx="500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SANTA CATALINA</a:t>
            </a:r>
            <a:endParaRPr lang="es-E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21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906043" y="3429000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SEÑALIZACIÓN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008098" y="2612290"/>
            <a:ext cx="320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AVANCE DE ACERA. MÍNIMO PASO SOBRE CALZADA</a:t>
            </a:r>
            <a:endParaRPr lang="es-E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029245" y="3475166"/>
            <a:ext cx="306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ENSANCHAMIENTO ACERA</a:t>
            </a:r>
          </a:p>
          <a:p>
            <a:r>
              <a:rPr lang="es-ES" b="1" dirty="0" smtClean="0"/>
              <a:t>GENERACIÓN ZONA SEGURA 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7906043" y="5669281"/>
            <a:ext cx="199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RESERVA ESPACIO MOTOS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6606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2246</Words>
  <Application>Microsoft Office PowerPoint</Application>
  <PresentationFormat>Panorámica</PresentationFormat>
  <Paragraphs>717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de Office</vt:lpstr>
      <vt:lpstr>1_Tema de Office</vt:lpstr>
      <vt:lpstr>2_Tema de Office</vt:lpstr>
      <vt:lpstr>PLAN ENTORNOS ESCOLARES SEGUROS</vt:lpstr>
      <vt:lpstr>Presentación de PowerPoint</vt:lpstr>
      <vt:lpstr>Presentación de PowerPoint</vt:lpstr>
      <vt:lpstr>Presentación de PowerPoint</vt:lpstr>
      <vt:lpstr>Presentación de PowerPoint</vt:lpstr>
      <vt:lpstr>EL MÉTODO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IKASTOLA AMAIUR</vt:lpstr>
      <vt:lpstr>CATEGORIZACIÓN ALGORITMO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Ayuntamiento de Pamplona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Fernandez Elizalde Patxi</dc:creator>
  <cp:lastModifiedBy>Fernandez Elizalde Patxi</cp:lastModifiedBy>
  <cp:revision>42</cp:revision>
  <dcterms:created xsi:type="dcterms:W3CDTF">2021-02-17T16:25:25Z</dcterms:created>
  <dcterms:modified xsi:type="dcterms:W3CDTF">2021-02-22T08:17:40Z</dcterms:modified>
</cp:coreProperties>
</file>