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8" r:id="rId4"/>
    <p:sldId id="259" r:id="rId5"/>
    <p:sldId id="260" r:id="rId6"/>
    <p:sldId id="262" r:id="rId7"/>
    <p:sldId id="264" r:id="rId8"/>
    <p:sldId id="265" r:id="rId9"/>
    <p:sldId id="266" r:id="rId10"/>
    <p:sldId id="267" r:id="rId11"/>
    <p:sldId id="269" r:id="rId12"/>
    <p:sldId id="270" r:id="rId13"/>
    <p:sldId id="271" r:id="rId14"/>
    <p:sldId id="272" r:id="rId15"/>
    <p:sldId id="273" r:id="rId16"/>
    <p:sldId id="278" r:id="rId17"/>
    <p:sldId id="274" r:id="rId18"/>
    <p:sldId id="279" r:id="rId19"/>
    <p:sldId id="275" r:id="rId20"/>
    <p:sldId id="276" r:id="rId21"/>
    <p:sldId id="277" r:id="rId22"/>
    <p:sldId id="280" r:id="rId23"/>
    <p:sldId id="281" r:id="rId24"/>
    <p:sldId id="282" r:id="rId25"/>
    <p:sldId id="283" r:id="rId26"/>
    <p:sldId id="284" r:id="rId27"/>
    <p:sldId id="285" r:id="rId28"/>
    <p:sldId id="263" r:id="rId29"/>
    <p:sldId id="257" r:id="rId3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E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PLAZAS EN SUPERFICIE/COCHES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4027996821948699"/>
          <c:y val="7.5053993147787199E-2"/>
          <c:w val="0.840101317330473"/>
          <c:h val="0.82065410271314998"/>
        </c:manualLayout>
      </c:layout>
      <c:barChart>
        <c:barDir val="bar"/>
        <c:grouping val="clustered"/>
        <c:varyColors val="0"/>
        <c:ser>
          <c:idx val="0"/>
          <c:order val="0"/>
          <c:tx>
            <c:v>APARCAMIENTOS</c:v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Hoja1!$B$97:$B$112</c:f>
              <c:strCache>
                <c:ptCount val="16"/>
                <c:pt idx="0">
                  <c:v>Casco Antiguo</c:v>
                </c:pt>
                <c:pt idx="1">
                  <c:v>Ensanches</c:v>
                </c:pt>
                <c:pt idx="2">
                  <c:v>Milagrosa/Azpilagaña</c:v>
                </c:pt>
                <c:pt idx="3">
                  <c:v>Iturrama</c:v>
                </c:pt>
                <c:pt idx="4">
                  <c:v>Mendebaldea+ Etxabacoiz</c:v>
                </c:pt>
                <c:pt idx="5">
                  <c:v>San Juan</c:v>
                </c:pt>
                <c:pt idx="6">
                  <c:v>Complejo Hospitalario</c:v>
                </c:pt>
                <c:pt idx="7">
                  <c:v>Rochapea</c:v>
                </c:pt>
                <c:pt idx="8">
                  <c:v>Rochapea Norte</c:v>
                </c:pt>
                <c:pt idx="9">
                  <c:v>San Jorge</c:v>
                </c:pt>
                <c:pt idx="10">
                  <c:v>Buztintxuri</c:v>
                </c:pt>
                <c:pt idx="11">
                  <c:v>Chantrea</c:v>
                </c:pt>
                <c:pt idx="12">
                  <c:v>Mendillorri</c:v>
                </c:pt>
                <c:pt idx="13">
                  <c:v>Soto Lezaciru</c:v>
                </c:pt>
                <c:pt idx="14">
                  <c:v>Zaragoza/Tajonar</c:v>
                </c:pt>
                <c:pt idx="15">
                  <c:v>Etxabacoiz</c:v>
                </c:pt>
              </c:strCache>
            </c:strRef>
          </c:cat>
          <c:val>
            <c:numRef>
              <c:f>Hoja1!$C$97:$C$112</c:f>
              <c:numCache>
                <c:formatCode>General</c:formatCode>
                <c:ptCount val="16"/>
                <c:pt idx="0">
                  <c:v>739</c:v>
                </c:pt>
                <c:pt idx="1">
                  <c:v>3505</c:v>
                </c:pt>
                <c:pt idx="2">
                  <c:v>2998</c:v>
                </c:pt>
                <c:pt idx="3">
                  <c:v>4520</c:v>
                </c:pt>
                <c:pt idx="4">
                  <c:v>4554</c:v>
                </c:pt>
                <c:pt idx="5">
                  <c:v>3677</c:v>
                </c:pt>
                <c:pt idx="6">
                  <c:v>563</c:v>
                </c:pt>
                <c:pt idx="7">
                  <c:v>3626</c:v>
                </c:pt>
                <c:pt idx="8">
                  <c:v>1755</c:v>
                </c:pt>
                <c:pt idx="9">
                  <c:v>2497</c:v>
                </c:pt>
                <c:pt idx="10">
                  <c:v>1854</c:v>
                </c:pt>
                <c:pt idx="11">
                  <c:v>6296</c:v>
                </c:pt>
                <c:pt idx="12">
                  <c:v>3230</c:v>
                </c:pt>
                <c:pt idx="13">
                  <c:v>4038</c:v>
                </c:pt>
                <c:pt idx="14">
                  <c:v>1138</c:v>
                </c:pt>
                <c:pt idx="15">
                  <c:v>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6E-4920-AB19-B39819B2EADF}"/>
            </c:ext>
          </c:extLst>
        </c:ser>
        <c:ser>
          <c:idx val="1"/>
          <c:order val="1"/>
          <c:tx>
            <c:v>COCHES</c:v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Hoja1!$B$97:$B$112</c:f>
              <c:strCache>
                <c:ptCount val="16"/>
                <c:pt idx="0">
                  <c:v>Casco Antiguo</c:v>
                </c:pt>
                <c:pt idx="1">
                  <c:v>Ensanches</c:v>
                </c:pt>
                <c:pt idx="2">
                  <c:v>Milagrosa/Azpilagaña</c:v>
                </c:pt>
                <c:pt idx="3">
                  <c:v>Iturrama</c:v>
                </c:pt>
                <c:pt idx="4">
                  <c:v>Mendebaldea+ Etxabacoiz</c:v>
                </c:pt>
                <c:pt idx="5">
                  <c:v>San Juan</c:v>
                </c:pt>
                <c:pt idx="6">
                  <c:v>Complejo Hospitalario</c:v>
                </c:pt>
                <c:pt idx="7">
                  <c:v>Rochapea</c:v>
                </c:pt>
                <c:pt idx="8">
                  <c:v>Rochapea Norte</c:v>
                </c:pt>
                <c:pt idx="9">
                  <c:v>San Jorge</c:v>
                </c:pt>
                <c:pt idx="10">
                  <c:v>Buztintxuri</c:v>
                </c:pt>
                <c:pt idx="11">
                  <c:v>Chantrea</c:v>
                </c:pt>
                <c:pt idx="12">
                  <c:v>Mendillorri</c:v>
                </c:pt>
                <c:pt idx="13">
                  <c:v>Soto Lezaciru</c:v>
                </c:pt>
                <c:pt idx="14">
                  <c:v>Zaragoza/Tajonar</c:v>
                </c:pt>
                <c:pt idx="15">
                  <c:v>Etxabacoiz</c:v>
                </c:pt>
              </c:strCache>
            </c:strRef>
          </c:cat>
          <c:val>
            <c:numRef>
              <c:f>Hoja1!$D$97:$D$112</c:f>
              <c:numCache>
                <c:formatCode>#,##0</c:formatCode>
                <c:ptCount val="16"/>
                <c:pt idx="0">
                  <c:v>5378</c:v>
                </c:pt>
                <c:pt idx="1">
                  <c:v>9594</c:v>
                </c:pt>
                <c:pt idx="2">
                  <c:v>7739</c:v>
                </c:pt>
                <c:pt idx="3">
                  <c:v>11260</c:v>
                </c:pt>
                <c:pt idx="4">
                  <c:v>9267</c:v>
                </c:pt>
                <c:pt idx="5">
                  <c:v>9788</c:v>
                </c:pt>
                <c:pt idx="6">
                  <c:v>843</c:v>
                </c:pt>
                <c:pt idx="7">
                  <c:v>8394</c:v>
                </c:pt>
                <c:pt idx="8">
                  <c:v>4076</c:v>
                </c:pt>
                <c:pt idx="9">
                  <c:v>5762</c:v>
                </c:pt>
                <c:pt idx="10">
                  <c:v>4268</c:v>
                </c:pt>
                <c:pt idx="11">
                  <c:v>8590</c:v>
                </c:pt>
                <c:pt idx="12">
                  <c:v>5416</c:v>
                </c:pt>
                <c:pt idx="13">
                  <c:v>4103</c:v>
                </c:pt>
                <c:pt idx="14">
                  <c:v>923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6E-4920-AB19-B39819B2EA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82288136"/>
        <c:axId val="282351096"/>
      </c:barChart>
      <c:catAx>
        <c:axId val="282288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82351096"/>
        <c:crosses val="autoZero"/>
        <c:auto val="1"/>
        <c:lblAlgn val="ctr"/>
        <c:lblOffset val="100"/>
        <c:noMultiLvlLbl val="0"/>
      </c:catAx>
      <c:valAx>
        <c:axId val="2823510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82288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aseline="0"/>
      </a:pPr>
      <a:endParaRPr lang="es-E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0685-F2B1-45A3-BA6B-FAED885DB19D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C38E9-2B4D-4F89-B23F-8468402436D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8302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0685-F2B1-45A3-BA6B-FAED885DB19D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C38E9-2B4D-4F89-B23F-8468402436D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2798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0685-F2B1-45A3-BA6B-FAED885DB19D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C38E9-2B4D-4F89-B23F-8468402436D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3955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0685-F2B1-45A3-BA6B-FAED885DB19D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C38E9-2B4D-4F89-B23F-8468402436D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3345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0685-F2B1-45A3-BA6B-FAED885DB19D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C38E9-2B4D-4F89-B23F-8468402436D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1180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0685-F2B1-45A3-BA6B-FAED885DB19D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C38E9-2B4D-4F89-B23F-8468402436D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6716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0685-F2B1-45A3-BA6B-FAED885DB19D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C38E9-2B4D-4F89-B23F-8468402436D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8476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0685-F2B1-45A3-BA6B-FAED885DB19D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C38E9-2B4D-4F89-B23F-8468402436D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7935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0685-F2B1-45A3-BA6B-FAED885DB19D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C38E9-2B4D-4F89-B23F-8468402436D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1066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0685-F2B1-45A3-BA6B-FAED885DB19D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C38E9-2B4D-4F89-B23F-8468402436D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7907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0685-F2B1-45A3-BA6B-FAED885DB19D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C38E9-2B4D-4F89-B23F-8468402436D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825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A0685-F2B1-45A3-BA6B-FAED885DB19D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C38E9-2B4D-4F89-B23F-8468402436D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8119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0712" y="133148"/>
            <a:ext cx="9144000" cy="2387600"/>
          </a:xfrm>
        </p:spPr>
        <p:txBody>
          <a:bodyPr>
            <a:normAutofit/>
          </a:bodyPr>
          <a:lstStyle/>
          <a:p>
            <a:r>
              <a:rPr lang="es-ES" sz="8800" dirty="0" smtClean="0"/>
              <a:t>APARCAMIENTO</a:t>
            </a:r>
            <a:endParaRPr lang="es-ES" sz="8800" dirty="0"/>
          </a:p>
        </p:txBody>
      </p:sp>
      <p:pic>
        <p:nvPicPr>
          <p:cNvPr id="1026" name="Picture 2" descr="logoB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25527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Tabla 8"/>
          <p:cNvGraphicFramePr>
            <a:graphicFrameLocks noGrp="1"/>
          </p:cNvGraphicFramePr>
          <p:nvPr>
            <p:extLst/>
          </p:nvPr>
        </p:nvGraphicFramePr>
        <p:xfrm>
          <a:off x="3877627" y="4783252"/>
          <a:ext cx="4314825" cy="771525"/>
        </p:xfrm>
        <a:graphic>
          <a:graphicData uri="http://schemas.openxmlformats.org/drawingml/2006/table">
            <a:tbl>
              <a:tblPr/>
              <a:tblGrid>
                <a:gridCol w="4314825">
                  <a:extLst>
                    <a:ext uri="{9D8B030D-6E8A-4147-A177-3AD203B41FA5}">
                      <a16:colId xmlns:a16="http://schemas.microsoft.com/office/drawing/2014/main" val="295242668"/>
                    </a:ext>
                  </a:extLst>
                </a:gridCol>
              </a:tblGrid>
              <a:tr h="771525">
                <a:tc>
                  <a:txBody>
                    <a:bodyPr/>
                    <a:lstStyle/>
                    <a:p>
                      <a:pPr marR="36195" algn="l" hangingPunct="0">
                        <a:lnSpc>
                          <a:spcPts val="950"/>
                        </a:lnSpc>
                        <a:spcAft>
                          <a:spcPts val="0"/>
                        </a:spcAft>
                      </a:pPr>
                      <a:r>
                        <a:rPr lang="es-ES_tradnl" sz="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9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573242"/>
                  </a:ext>
                </a:extLst>
              </a:tr>
            </a:tbl>
          </a:graphicData>
        </a:graphic>
      </p:graphicFrame>
      <p:sp>
        <p:nvSpPr>
          <p:cNvPr id="11" name="CuadroTexto 10"/>
          <p:cNvSpPr txBox="1"/>
          <p:nvPr/>
        </p:nvSpPr>
        <p:spPr>
          <a:xfrm>
            <a:off x="305524" y="2385474"/>
            <a:ext cx="11459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rgbClr val="FF0000"/>
                </a:solidFill>
              </a:rPr>
              <a:t>EL APARCAMIENTO COMO HERRAMIENTA DE GESTION DE TRAFICO  Y ORDENACION DEL ESPACIO PUBLICO</a:t>
            </a:r>
            <a:endParaRPr lang="es-ES" sz="2400" dirty="0">
              <a:solidFill>
                <a:srgbClr val="FF0000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326571" y="5772727"/>
            <a:ext cx="10224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ANÁLISIS DE LA ZONA AZUL Y SU POSIBLE AMPLIACIÓN</a:t>
            </a:r>
            <a:endParaRPr lang="es-ES" sz="2400" dirty="0"/>
          </a:p>
        </p:txBody>
      </p:sp>
      <p:pic>
        <p:nvPicPr>
          <p:cNvPr id="2052" name="Picture 4" descr="Ayuntamiento de Pamplona -Aparcamientos gratuitos cerca del centr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64"/>
          <a:stretch/>
        </p:blipFill>
        <p:spPr bwMode="auto">
          <a:xfrm>
            <a:off x="160712" y="3284063"/>
            <a:ext cx="11936535" cy="2353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643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52400"/>
            <a:ext cx="10210800" cy="6553200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10233891" y="5985164"/>
            <a:ext cx="967509" cy="34174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Elipse 5"/>
          <p:cNvSpPr/>
          <p:nvPr/>
        </p:nvSpPr>
        <p:spPr>
          <a:xfrm>
            <a:off x="10233889" y="4969166"/>
            <a:ext cx="967509" cy="37869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Elipse 6"/>
          <p:cNvSpPr/>
          <p:nvPr/>
        </p:nvSpPr>
        <p:spPr>
          <a:xfrm>
            <a:off x="10233890" y="5347855"/>
            <a:ext cx="967509" cy="323273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Elipse 7"/>
          <p:cNvSpPr/>
          <p:nvPr/>
        </p:nvSpPr>
        <p:spPr>
          <a:xfrm>
            <a:off x="10233889" y="2371438"/>
            <a:ext cx="967509" cy="32558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78218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t="10006"/>
          <a:stretch/>
        </p:blipFill>
        <p:spPr>
          <a:xfrm>
            <a:off x="2156573" y="1074576"/>
            <a:ext cx="8525458" cy="536681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036618" y="490451"/>
            <a:ext cx="8370916" cy="374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OFERTA DE PLAZAS EN VÍA PÚBLICA POR SECTORES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6" name="Cerrar llave 5"/>
          <p:cNvSpPr/>
          <p:nvPr/>
        </p:nvSpPr>
        <p:spPr>
          <a:xfrm>
            <a:off x="9984230" y="3868804"/>
            <a:ext cx="204356" cy="201469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Cerrar llave 6"/>
          <p:cNvSpPr/>
          <p:nvPr/>
        </p:nvSpPr>
        <p:spPr>
          <a:xfrm>
            <a:off x="8874871" y="1597726"/>
            <a:ext cx="306534" cy="2154283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CuadroTexto 7"/>
          <p:cNvSpPr txBox="1"/>
          <p:nvPr/>
        </p:nvSpPr>
        <p:spPr>
          <a:xfrm>
            <a:off x="9385760" y="2511072"/>
            <a:ext cx="827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/>
              <a:t>24.182</a:t>
            </a:r>
            <a:endParaRPr lang="es-ES_tradnl" dirty="0"/>
          </a:p>
        </p:txBody>
      </p:sp>
      <p:sp>
        <p:nvSpPr>
          <p:cNvPr id="10" name="CuadroTexto 9"/>
          <p:cNvSpPr txBox="1"/>
          <p:nvPr/>
        </p:nvSpPr>
        <p:spPr>
          <a:xfrm>
            <a:off x="10392942" y="4700960"/>
            <a:ext cx="827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/>
              <a:t>20.917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7853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/>
          </p:nvPr>
        </p:nvGraphicFramePr>
        <p:xfrm>
          <a:off x="637309" y="230909"/>
          <a:ext cx="10917382" cy="6396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Elipse 2"/>
          <p:cNvSpPr/>
          <p:nvPr/>
        </p:nvSpPr>
        <p:spPr>
          <a:xfrm>
            <a:off x="4510420" y="1153340"/>
            <a:ext cx="1284522" cy="578617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31281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283" y="1902351"/>
            <a:ext cx="10677525" cy="47529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57447" y="665018"/>
            <a:ext cx="9335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PLAZAS DE USO RESIDENCIAL (Garaje privado, aparcamientos de concesión para residentes y plazas de rotación en garajes susceptibles de ser usadas por residentes), POR SECTOR.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9938325" y="5428675"/>
            <a:ext cx="967509" cy="270161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Elipse 6"/>
          <p:cNvSpPr/>
          <p:nvPr/>
        </p:nvSpPr>
        <p:spPr>
          <a:xfrm>
            <a:off x="9938324" y="4904509"/>
            <a:ext cx="967509" cy="29556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Flecha abajo 2"/>
          <p:cNvSpPr/>
          <p:nvPr/>
        </p:nvSpPr>
        <p:spPr>
          <a:xfrm flipH="1">
            <a:off x="3925455" y="1524001"/>
            <a:ext cx="314036" cy="50852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0317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t="12382"/>
          <a:stretch/>
        </p:blipFill>
        <p:spPr>
          <a:xfrm>
            <a:off x="962025" y="1246909"/>
            <a:ext cx="10267950" cy="5082453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292926" y="423950"/>
            <a:ext cx="78735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TCR, TEST DE COMPORTAMIENTO DE ZONAS REGULADAS </a:t>
            </a:r>
          </a:p>
          <a:p>
            <a:pPr algn="ctr"/>
            <a:r>
              <a:rPr lang="es-ES" sz="1200" dirty="0" smtClean="0">
                <a:solidFill>
                  <a:srgbClr val="FF0000"/>
                </a:solidFill>
              </a:rPr>
              <a:t>(TOMA DE DATOS  DE UNAS 7000 PLAZAS SOBRE EL 100% DE PLAZAS DISPONBLES, NOVIEMBRE 2109)</a:t>
            </a:r>
            <a:endParaRPr lang="es-E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626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t="8639"/>
          <a:stretch/>
        </p:blipFill>
        <p:spPr>
          <a:xfrm>
            <a:off x="933062" y="931025"/>
            <a:ext cx="10435512" cy="569575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904698" y="490450"/>
            <a:ext cx="6492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OCUPACIÓN MEDIA ANUAL POR SECTORES ORA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9951" y="0"/>
            <a:ext cx="1617245" cy="2268970"/>
          </a:xfrm>
          <a:prstGeom prst="rect">
            <a:avLst/>
          </a:prstGeom>
        </p:spPr>
      </p:pic>
      <p:cxnSp>
        <p:nvCxnSpPr>
          <p:cNvPr id="7" name="Conector recto de flecha 6"/>
          <p:cNvCxnSpPr/>
          <p:nvPr/>
        </p:nvCxnSpPr>
        <p:spPr>
          <a:xfrm flipV="1">
            <a:off x="2401455" y="3100647"/>
            <a:ext cx="8339046" cy="277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10740501" y="2922996"/>
            <a:ext cx="1530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15% SATURACIÓN</a:t>
            </a:r>
            <a:endParaRPr lang="es-ES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2448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/>
          </p:nvPr>
        </p:nvGraphicFramePr>
        <p:xfrm>
          <a:off x="1319136" y="933636"/>
          <a:ext cx="9317973" cy="2126624"/>
        </p:xfrm>
        <a:graphic>
          <a:graphicData uri="http://schemas.openxmlformats.org/drawingml/2006/table">
            <a:tbl>
              <a:tblPr/>
              <a:tblGrid>
                <a:gridCol w="2898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4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64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1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68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99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5828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ZONAS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VIA PUBLICA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GARAJE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COCHES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DIFERENCIA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828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2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Rochapea</a:t>
                      </a:r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Norte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1.755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2.747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4.502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4.076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426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828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San Jorge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2.497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2.598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5.095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5.762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-667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080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828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2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Buztintxuri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1.854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4.100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5.954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4.268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1.686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5828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2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Chantrea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6.296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3.919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10.215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8.590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1.625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5828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2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Mendillorri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3.230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5.963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9.193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5.416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3.777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5828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Soto </a:t>
                      </a:r>
                      <a:r>
                        <a:rPr lang="es-ES_tradnl" sz="1200" b="0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Lezcairu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4.038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4.826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8.864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4.103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4.761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5828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Zaragoza/</a:t>
                      </a:r>
                      <a:r>
                        <a:rPr lang="es-ES_tradnl" sz="12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Tajonar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1.138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610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1.748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923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825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/>
          </p:nvPr>
        </p:nvGraphicFramePr>
        <p:xfrm>
          <a:off x="1311825" y="3976419"/>
          <a:ext cx="9450877" cy="2176280"/>
        </p:xfrm>
        <a:graphic>
          <a:graphicData uri="http://schemas.openxmlformats.org/drawingml/2006/table">
            <a:tbl>
              <a:tblPr/>
              <a:tblGrid>
                <a:gridCol w="2939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2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1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76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83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2035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ZONAS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VIA PUBLICA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GARAJE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%VIA PUBLICA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% GARAJE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035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2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Rochapea</a:t>
                      </a:r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Norte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1.755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2.747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4.502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38,98%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61,02%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035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San Jorge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2.497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2.598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5.095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49,01%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50,99%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035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Buztintxuri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1.854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4.100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5.954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31,14%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68,86%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035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Chantrea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6.296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3.919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10.215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61,63%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38,37%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035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Mendillorri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3.230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5.963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9.193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35,14%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64,86%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2035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Soto </a:t>
                      </a:r>
                      <a:r>
                        <a:rPr lang="es-ES_tradnl" sz="1200" b="0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Lezcairu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4.038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4.826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8.864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45,56%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54,44%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2035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Zaragoza/Tajonar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1.138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610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1.748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65,10%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34,90%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2885389" y="234251"/>
            <a:ext cx="6474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latin typeface="+mj-lt"/>
              </a:rPr>
              <a:t>PLAZAS DE APARCAMIENTO EN ZONAS NO REGULADAS</a:t>
            </a:r>
            <a:endParaRPr lang="es-ES_tradn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82119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750" y="909659"/>
            <a:ext cx="8391525" cy="448627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477193" y="540327"/>
            <a:ext cx="7406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ANÁLISIS ZONAS NO REGULADAS sondeos de ocupación</a:t>
            </a:r>
            <a:endParaRPr lang="es-E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577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/>
          </p:nvPr>
        </p:nvGraphicFramePr>
        <p:xfrm>
          <a:off x="251039" y="1521127"/>
          <a:ext cx="11577324" cy="3846304"/>
        </p:xfrm>
        <a:graphic>
          <a:graphicData uri="http://schemas.openxmlformats.org/drawingml/2006/table">
            <a:tbl>
              <a:tblPr/>
              <a:tblGrid>
                <a:gridCol w="2746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6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44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88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27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53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526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0788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ZONAS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VIA PUBLICA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GARAJE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15%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LIBRES DIA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LIBRES NOCHES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788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Rochapea</a:t>
                      </a:r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Norte</a:t>
                      </a:r>
                    </a:p>
                  </a:txBody>
                  <a:tcPr marL="11831" marR="11831" marT="118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1.755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2.747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4.502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263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194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2D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77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2D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788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San Jorge</a:t>
                      </a:r>
                    </a:p>
                  </a:txBody>
                  <a:tcPr marL="11831" marR="11831" marT="118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2.497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2.598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5.095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375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402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253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2D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788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Buztintxuri</a:t>
                      </a:r>
                      <a:endParaRPr lang="es-ES_tradnl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1831" marR="11831" marT="118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1.854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4.100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5.954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278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752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697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788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Chantrea</a:t>
                      </a:r>
                      <a:endParaRPr lang="es-ES_tradnl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1831" marR="11831" marT="118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6.296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3.919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10.215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944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1649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811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2D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788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Mendillorri</a:t>
                      </a:r>
                      <a:endParaRPr lang="es-ES_tradnl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1831" marR="11831" marT="118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3.230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5.963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9.193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485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1155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652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788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Soto </a:t>
                      </a:r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Lezcairu</a:t>
                      </a:r>
                      <a:endParaRPr lang="es-ES_tradnl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1831" marR="11831" marT="118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4.038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4.826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8.864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606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1869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2.593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0788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Zaragoza/</a:t>
                      </a:r>
                      <a:r>
                        <a:rPr lang="es-ES_tradnl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Tajonar</a:t>
                      </a:r>
                      <a:endParaRPr lang="es-ES_tradnl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1831" marR="11831" marT="118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1.138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610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1.748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171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134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2D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334</a:t>
                      </a:r>
                    </a:p>
                  </a:txBody>
                  <a:tcPr marL="11831" marR="11831" marT="11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13825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809" y="423949"/>
            <a:ext cx="8167781" cy="5964728"/>
          </a:xfrm>
          <a:prstGeom prst="rect">
            <a:avLst/>
          </a:prstGeom>
        </p:spPr>
      </p:pic>
      <p:cxnSp>
        <p:nvCxnSpPr>
          <p:cNvPr id="4" name="Conector recto 3"/>
          <p:cNvCxnSpPr/>
          <p:nvPr/>
        </p:nvCxnSpPr>
        <p:spPr>
          <a:xfrm>
            <a:off x="2251826" y="1872214"/>
            <a:ext cx="7538719" cy="2768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/>
          <p:cNvSpPr txBox="1"/>
          <p:nvPr/>
        </p:nvSpPr>
        <p:spPr>
          <a:xfrm>
            <a:off x="10023590" y="1733714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80% Media</a:t>
            </a:r>
            <a:endParaRPr lang="es-ES" sz="1200" dirty="0">
              <a:latin typeface="+mj-lt"/>
            </a:endParaRPr>
          </a:p>
        </p:txBody>
      </p:sp>
      <p:cxnSp>
        <p:nvCxnSpPr>
          <p:cNvPr id="9" name="Conector recto 8"/>
          <p:cNvCxnSpPr/>
          <p:nvPr/>
        </p:nvCxnSpPr>
        <p:spPr>
          <a:xfrm flipV="1">
            <a:off x="2251826" y="2010713"/>
            <a:ext cx="7538719" cy="2770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10019582" y="1899922"/>
            <a:ext cx="9845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74% Diurna</a:t>
            </a:r>
            <a:endParaRPr lang="es-ES" sz="1200" dirty="0">
              <a:latin typeface="+mj-lt"/>
            </a:endParaRPr>
          </a:p>
        </p:txBody>
      </p:sp>
      <p:cxnSp>
        <p:nvCxnSpPr>
          <p:cNvPr id="13" name="Conector recto 12"/>
          <p:cNvCxnSpPr/>
          <p:nvPr/>
        </p:nvCxnSpPr>
        <p:spPr>
          <a:xfrm flipV="1">
            <a:off x="2251826" y="1588655"/>
            <a:ext cx="7538719" cy="923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/>
          <p:cNvSpPr txBox="1"/>
          <p:nvPr/>
        </p:nvSpPr>
        <p:spPr>
          <a:xfrm>
            <a:off x="10027598" y="1380170"/>
            <a:ext cx="11560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87% Nocturna</a:t>
            </a:r>
            <a:endParaRPr lang="es-ES" sz="1200" dirty="0">
              <a:latin typeface="+mj-lt"/>
            </a:endParaRPr>
          </a:p>
        </p:txBody>
      </p:sp>
      <p:cxnSp>
        <p:nvCxnSpPr>
          <p:cNvPr id="16" name="Conector recto 15"/>
          <p:cNvCxnSpPr/>
          <p:nvPr/>
        </p:nvCxnSpPr>
        <p:spPr>
          <a:xfrm flipV="1">
            <a:off x="3676073" y="1597891"/>
            <a:ext cx="9236" cy="775854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 flipV="1">
            <a:off x="5107709" y="1588655"/>
            <a:ext cx="18473" cy="88669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/>
          <p:cNvCxnSpPr/>
          <p:nvPr/>
        </p:nvCxnSpPr>
        <p:spPr>
          <a:xfrm flipV="1">
            <a:off x="6520873" y="1588655"/>
            <a:ext cx="9237" cy="969818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/>
          <p:cNvCxnSpPr/>
          <p:nvPr/>
        </p:nvCxnSpPr>
        <p:spPr>
          <a:xfrm flipV="1">
            <a:off x="7961745" y="1588655"/>
            <a:ext cx="0" cy="78509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/>
          <p:cNvCxnSpPr/>
          <p:nvPr/>
        </p:nvCxnSpPr>
        <p:spPr>
          <a:xfrm flipV="1">
            <a:off x="9384145" y="1597891"/>
            <a:ext cx="0" cy="692727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/>
          <p:cNvCxnSpPr/>
          <p:nvPr/>
        </p:nvCxnSpPr>
        <p:spPr>
          <a:xfrm flipH="1" flipV="1">
            <a:off x="9384145" y="1899922"/>
            <a:ext cx="1799540" cy="20994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uadroTexto 30"/>
          <p:cNvSpPr txBox="1"/>
          <p:nvPr/>
        </p:nvSpPr>
        <p:spPr>
          <a:xfrm>
            <a:off x="10499040" y="4045480"/>
            <a:ext cx="15488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20% de coches fijos</a:t>
            </a:r>
            <a:endParaRPr lang="es-ES" sz="1200" dirty="0">
              <a:latin typeface="+mj-lt"/>
            </a:endParaRPr>
          </a:p>
        </p:txBody>
      </p:sp>
      <p:cxnSp>
        <p:nvCxnSpPr>
          <p:cNvPr id="33" name="Conector recto 32"/>
          <p:cNvCxnSpPr/>
          <p:nvPr/>
        </p:nvCxnSpPr>
        <p:spPr>
          <a:xfrm flipV="1">
            <a:off x="2964873" y="2024567"/>
            <a:ext cx="9236" cy="92506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/>
          <p:cNvCxnSpPr/>
          <p:nvPr/>
        </p:nvCxnSpPr>
        <p:spPr>
          <a:xfrm flipV="1">
            <a:off x="4378036" y="2010713"/>
            <a:ext cx="0" cy="6863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/>
          <p:cNvCxnSpPr/>
          <p:nvPr/>
        </p:nvCxnSpPr>
        <p:spPr>
          <a:xfrm flipV="1">
            <a:off x="5821173" y="2024567"/>
            <a:ext cx="0" cy="672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/>
          <p:cNvCxnSpPr/>
          <p:nvPr/>
        </p:nvCxnSpPr>
        <p:spPr>
          <a:xfrm flipH="1" flipV="1">
            <a:off x="7241309" y="1981200"/>
            <a:ext cx="9236" cy="7989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/>
          <p:cNvCxnSpPr/>
          <p:nvPr/>
        </p:nvCxnSpPr>
        <p:spPr>
          <a:xfrm flipV="1">
            <a:off x="8645236" y="2010713"/>
            <a:ext cx="18473" cy="6863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uadroTexto 45"/>
          <p:cNvSpPr txBox="1"/>
          <p:nvPr/>
        </p:nvSpPr>
        <p:spPr>
          <a:xfrm>
            <a:off x="665018" y="2949633"/>
            <a:ext cx="1079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15% rotación</a:t>
            </a:r>
            <a:endParaRPr lang="es-ES" sz="1200" dirty="0">
              <a:latin typeface="+mj-lt"/>
            </a:endParaRPr>
          </a:p>
        </p:txBody>
      </p:sp>
      <p:cxnSp>
        <p:nvCxnSpPr>
          <p:cNvPr id="48" name="Conector recto de flecha 47"/>
          <p:cNvCxnSpPr/>
          <p:nvPr/>
        </p:nvCxnSpPr>
        <p:spPr>
          <a:xfrm flipV="1">
            <a:off x="1744160" y="2487100"/>
            <a:ext cx="1137585" cy="4625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uadroTexto 48"/>
          <p:cNvSpPr txBox="1"/>
          <p:nvPr/>
        </p:nvSpPr>
        <p:spPr>
          <a:xfrm>
            <a:off x="2318327" y="6243782"/>
            <a:ext cx="2169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Rotación nula o muy escasa</a:t>
            </a:r>
            <a:r>
              <a:rPr lang="es-ES" dirty="0" smtClean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72598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999" y="768110"/>
            <a:ext cx="8546600" cy="6089890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3806889" y="156754"/>
            <a:ext cx="4870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Reparto de la movilidad en Pamplona OMM 2017</a:t>
            </a:r>
            <a:endParaRPr lang="es-ES" dirty="0"/>
          </a:p>
        </p:txBody>
      </p:sp>
      <p:sp>
        <p:nvSpPr>
          <p:cNvPr id="15" name="Elipse 14"/>
          <p:cNvSpPr/>
          <p:nvPr/>
        </p:nvSpPr>
        <p:spPr>
          <a:xfrm>
            <a:off x="7539135" y="5141165"/>
            <a:ext cx="685114" cy="254641"/>
          </a:xfrm>
          <a:prstGeom prst="ellipse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Elipse 15"/>
          <p:cNvSpPr/>
          <p:nvPr/>
        </p:nvSpPr>
        <p:spPr>
          <a:xfrm>
            <a:off x="3726024" y="5141166"/>
            <a:ext cx="685114" cy="254641"/>
          </a:xfrm>
          <a:prstGeom prst="ellipse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8" name="Conector recto de flecha 17"/>
          <p:cNvCxnSpPr/>
          <p:nvPr/>
        </p:nvCxnSpPr>
        <p:spPr>
          <a:xfrm>
            <a:off x="2073137" y="2399494"/>
            <a:ext cx="33590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/>
          <p:cNvCxnSpPr/>
          <p:nvPr/>
        </p:nvCxnSpPr>
        <p:spPr>
          <a:xfrm>
            <a:off x="1929577" y="3853717"/>
            <a:ext cx="2871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/>
          <p:nvPr/>
        </p:nvCxnSpPr>
        <p:spPr>
          <a:xfrm flipV="1">
            <a:off x="1701492" y="4169257"/>
            <a:ext cx="303118" cy="3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/>
          <p:nvPr/>
        </p:nvCxnSpPr>
        <p:spPr>
          <a:xfrm>
            <a:off x="2004610" y="2684898"/>
            <a:ext cx="335902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>
            <a:off x="2121429" y="5851085"/>
            <a:ext cx="335902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8939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170" y="364821"/>
            <a:ext cx="9239077" cy="6153915"/>
          </a:xfrm>
          <a:prstGeom prst="rect">
            <a:avLst/>
          </a:prstGeom>
        </p:spPr>
      </p:pic>
      <p:cxnSp>
        <p:nvCxnSpPr>
          <p:cNvPr id="4" name="Conector recto 3"/>
          <p:cNvCxnSpPr/>
          <p:nvPr/>
        </p:nvCxnSpPr>
        <p:spPr>
          <a:xfrm flipV="1">
            <a:off x="2234708" y="1274617"/>
            <a:ext cx="8193147" cy="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/>
          <p:cNvSpPr txBox="1"/>
          <p:nvPr/>
        </p:nvSpPr>
        <p:spPr>
          <a:xfrm>
            <a:off x="10918246" y="1136118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92% Media</a:t>
            </a:r>
            <a:endParaRPr lang="es-ES" sz="1200" dirty="0">
              <a:latin typeface="+mj-lt"/>
            </a:endParaRPr>
          </a:p>
        </p:txBody>
      </p:sp>
      <p:cxnSp>
        <p:nvCxnSpPr>
          <p:cNvPr id="8" name="Conector recto 7"/>
          <p:cNvCxnSpPr/>
          <p:nvPr/>
        </p:nvCxnSpPr>
        <p:spPr>
          <a:xfrm flipV="1">
            <a:off x="2234708" y="1071417"/>
            <a:ext cx="8193147" cy="18475"/>
          </a:xfrm>
          <a:prstGeom prst="line">
            <a:avLst/>
          </a:prstGeom>
          <a:ln w="158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10895742" y="932918"/>
            <a:ext cx="9845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96% Diurna</a:t>
            </a:r>
            <a:endParaRPr lang="es-ES" sz="1200" dirty="0">
              <a:latin typeface="+mj-lt"/>
            </a:endParaRPr>
          </a:p>
        </p:txBody>
      </p:sp>
      <p:cxnSp>
        <p:nvCxnSpPr>
          <p:cNvPr id="12" name="Conector recto 11"/>
          <p:cNvCxnSpPr/>
          <p:nvPr/>
        </p:nvCxnSpPr>
        <p:spPr>
          <a:xfrm flipV="1">
            <a:off x="2234708" y="1533236"/>
            <a:ext cx="8193147" cy="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/>
          <p:cNvSpPr txBox="1"/>
          <p:nvPr/>
        </p:nvSpPr>
        <p:spPr>
          <a:xfrm>
            <a:off x="10857859" y="1413117"/>
            <a:ext cx="11560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89% Nocturna</a:t>
            </a:r>
            <a:endParaRPr lang="es-ES" sz="1200" dirty="0">
              <a:latin typeface="+mj-lt"/>
            </a:endParaRPr>
          </a:p>
        </p:txBody>
      </p:sp>
      <p:cxnSp>
        <p:nvCxnSpPr>
          <p:cNvPr id="17" name="Conector recto 16"/>
          <p:cNvCxnSpPr/>
          <p:nvPr/>
        </p:nvCxnSpPr>
        <p:spPr>
          <a:xfrm flipV="1">
            <a:off x="3786909" y="1551616"/>
            <a:ext cx="0" cy="11546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 flipH="1" flipV="1">
            <a:off x="5329382" y="1551616"/>
            <a:ext cx="9236" cy="13116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/>
          <p:cNvCxnSpPr/>
          <p:nvPr/>
        </p:nvCxnSpPr>
        <p:spPr>
          <a:xfrm flipH="1" flipV="1">
            <a:off x="6890327" y="1533236"/>
            <a:ext cx="18473" cy="14778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/>
          <p:cNvCxnSpPr/>
          <p:nvPr/>
        </p:nvCxnSpPr>
        <p:spPr>
          <a:xfrm flipV="1">
            <a:off x="8460509" y="1514857"/>
            <a:ext cx="0" cy="11913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/>
          <p:cNvCxnSpPr/>
          <p:nvPr/>
        </p:nvCxnSpPr>
        <p:spPr>
          <a:xfrm flipH="1" flipV="1">
            <a:off x="10002982" y="1533236"/>
            <a:ext cx="18473" cy="11730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/>
          <p:cNvSpPr txBox="1"/>
          <p:nvPr/>
        </p:nvSpPr>
        <p:spPr>
          <a:xfrm>
            <a:off x="10407848" y="2110556"/>
            <a:ext cx="1556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30-35% coches fijos</a:t>
            </a:r>
            <a:endParaRPr lang="es-ES" sz="1200" dirty="0">
              <a:latin typeface="+mj-lt"/>
            </a:endParaRPr>
          </a:p>
        </p:txBody>
      </p:sp>
      <p:cxnSp>
        <p:nvCxnSpPr>
          <p:cNvPr id="28" name="Conector recto de flecha 27"/>
          <p:cNvCxnSpPr/>
          <p:nvPr/>
        </p:nvCxnSpPr>
        <p:spPr>
          <a:xfrm flipH="1">
            <a:off x="8460510" y="2247881"/>
            <a:ext cx="19673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/>
          <p:cNvCxnSpPr/>
          <p:nvPr/>
        </p:nvCxnSpPr>
        <p:spPr>
          <a:xfrm flipV="1">
            <a:off x="2974109" y="1089892"/>
            <a:ext cx="36946" cy="250305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37"/>
          <p:cNvCxnSpPr/>
          <p:nvPr/>
        </p:nvCxnSpPr>
        <p:spPr>
          <a:xfrm flipV="1">
            <a:off x="4569474" y="1071417"/>
            <a:ext cx="15943" cy="241992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/>
          <p:cNvCxnSpPr/>
          <p:nvPr/>
        </p:nvCxnSpPr>
        <p:spPr>
          <a:xfrm flipH="1" flipV="1">
            <a:off x="6111946" y="1071417"/>
            <a:ext cx="25181" cy="258618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/>
          <p:nvPr/>
        </p:nvCxnSpPr>
        <p:spPr>
          <a:xfrm flipH="1" flipV="1">
            <a:off x="7690106" y="1089893"/>
            <a:ext cx="5247" cy="231832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/>
          <p:cNvCxnSpPr/>
          <p:nvPr/>
        </p:nvCxnSpPr>
        <p:spPr>
          <a:xfrm flipH="1" flipV="1">
            <a:off x="9232182" y="1089893"/>
            <a:ext cx="13418" cy="256770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uadroTexto 52"/>
          <p:cNvSpPr txBox="1"/>
          <p:nvPr/>
        </p:nvSpPr>
        <p:spPr>
          <a:xfrm>
            <a:off x="683491" y="2604655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56-57%</a:t>
            </a:r>
            <a:endParaRPr lang="es-ES" sz="1200" dirty="0">
              <a:latin typeface="+mj-lt"/>
            </a:endParaRPr>
          </a:p>
        </p:txBody>
      </p:sp>
      <p:cxnSp>
        <p:nvCxnSpPr>
          <p:cNvPr id="55" name="Conector recto de flecha 54"/>
          <p:cNvCxnSpPr/>
          <p:nvPr/>
        </p:nvCxnSpPr>
        <p:spPr>
          <a:xfrm flipV="1">
            <a:off x="1505527" y="2247881"/>
            <a:ext cx="1468582" cy="4583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CuadroTexto 56"/>
          <p:cNvSpPr txBox="1"/>
          <p:nvPr/>
        </p:nvSpPr>
        <p:spPr>
          <a:xfrm>
            <a:off x="2095667" y="6488982"/>
            <a:ext cx="54136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Rotación = 40% vecinos+30% coches fijos-96% ocupación= 26% de rotación</a:t>
            </a:r>
            <a:endParaRPr lang="es-ES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46811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355" y="439543"/>
            <a:ext cx="9104947" cy="6029713"/>
          </a:xfrm>
          <a:prstGeom prst="rect">
            <a:avLst/>
          </a:prstGeom>
        </p:spPr>
      </p:pic>
      <p:cxnSp>
        <p:nvCxnSpPr>
          <p:cNvPr id="4" name="Conector recto 3"/>
          <p:cNvCxnSpPr/>
          <p:nvPr/>
        </p:nvCxnSpPr>
        <p:spPr>
          <a:xfrm>
            <a:off x="2047571" y="1450109"/>
            <a:ext cx="8035637" cy="1847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/>
          <p:cNvSpPr txBox="1"/>
          <p:nvPr/>
        </p:nvSpPr>
        <p:spPr>
          <a:xfrm>
            <a:off x="10547929" y="1330081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87% Media</a:t>
            </a:r>
            <a:endParaRPr lang="es-ES" sz="1200" dirty="0">
              <a:latin typeface="+mj-lt"/>
            </a:endParaRPr>
          </a:p>
        </p:txBody>
      </p:sp>
      <p:cxnSp>
        <p:nvCxnSpPr>
          <p:cNvPr id="8" name="Conector recto 7"/>
          <p:cNvCxnSpPr/>
          <p:nvPr/>
        </p:nvCxnSpPr>
        <p:spPr>
          <a:xfrm>
            <a:off x="2047571" y="1330081"/>
            <a:ext cx="8035637" cy="1842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/>
          <p:cNvSpPr txBox="1"/>
          <p:nvPr/>
        </p:nvSpPr>
        <p:spPr>
          <a:xfrm>
            <a:off x="10547929" y="1173110"/>
            <a:ext cx="11560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90% Nocturna</a:t>
            </a:r>
            <a:endParaRPr lang="es-ES" sz="1200" dirty="0">
              <a:latin typeface="+mj-lt"/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2047571" y="1671782"/>
            <a:ext cx="8035637" cy="18473"/>
          </a:xfrm>
          <a:prstGeom prst="line">
            <a:avLst/>
          </a:prstGeom>
          <a:ln w="158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10590302" y="1551755"/>
            <a:ext cx="9845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84% Diurna</a:t>
            </a:r>
            <a:endParaRPr lang="es-ES" sz="1200" dirty="0">
              <a:latin typeface="+mj-lt"/>
            </a:endParaRPr>
          </a:p>
        </p:txBody>
      </p:sp>
      <p:cxnSp>
        <p:nvCxnSpPr>
          <p:cNvPr id="15" name="Conector recto 14"/>
          <p:cNvCxnSpPr/>
          <p:nvPr/>
        </p:nvCxnSpPr>
        <p:spPr>
          <a:xfrm flipV="1">
            <a:off x="3592945" y="1330081"/>
            <a:ext cx="9237" cy="1394646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/>
        </p:nvCxnSpPr>
        <p:spPr>
          <a:xfrm flipV="1">
            <a:off x="5126182" y="1330081"/>
            <a:ext cx="9236" cy="1450064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 flipV="1">
            <a:off x="6687127" y="1330081"/>
            <a:ext cx="0" cy="1394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/>
          <p:cNvCxnSpPr/>
          <p:nvPr/>
        </p:nvCxnSpPr>
        <p:spPr>
          <a:xfrm flipH="1" flipV="1">
            <a:off x="9725891" y="1348509"/>
            <a:ext cx="18473" cy="14962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 flipH="1" flipV="1">
            <a:off x="9845965" y="2281382"/>
            <a:ext cx="868217" cy="2401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26"/>
          <p:cNvSpPr txBox="1"/>
          <p:nvPr/>
        </p:nvSpPr>
        <p:spPr>
          <a:xfrm>
            <a:off x="10590302" y="2567801"/>
            <a:ext cx="13356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32% coches fijos</a:t>
            </a:r>
            <a:endParaRPr lang="es-ES" sz="1200" dirty="0">
              <a:latin typeface="+mj-lt"/>
            </a:endParaRPr>
          </a:p>
        </p:txBody>
      </p:sp>
      <p:cxnSp>
        <p:nvCxnSpPr>
          <p:cNvPr id="29" name="Conector recto 28"/>
          <p:cNvCxnSpPr/>
          <p:nvPr/>
        </p:nvCxnSpPr>
        <p:spPr>
          <a:xfrm flipV="1">
            <a:off x="2817091" y="1671782"/>
            <a:ext cx="27709" cy="18657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/>
          <p:cNvCxnSpPr/>
          <p:nvPr/>
        </p:nvCxnSpPr>
        <p:spPr>
          <a:xfrm flipH="1" flipV="1">
            <a:off x="4350327" y="1690254"/>
            <a:ext cx="9236" cy="1764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/>
          <p:cNvCxnSpPr/>
          <p:nvPr/>
        </p:nvCxnSpPr>
        <p:spPr>
          <a:xfrm flipV="1">
            <a:off x="5902037" y="1681018"/>
            <a:ext cx="9236" cy="18565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/>
          <p:cNvCxnSpPr/>
          <p:nvPr/>
        </p:nvCxnSpPr>
        <p:spPr>
          <a:xfrm flipV="1">
            <a:off x="7435273" y="1690254"/>
            <a:ext cx="18472" cy="14593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/>
          <p:cNvCxnSpPr/>
          <p:nvPr/>
        </p:nvCxnSpPr>
        <p:spPr>
          <a:xfrm flipV="1">
            <a:off x="8959274" y="1690254"/>
            <a:ext cx="1" cy="1607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uadroTexto 47"/>
          <p:cNvSpPr txBox="1"/>
          <p:nvPr/>
        </p:nvSpPr>
        <p:spPr>
          <a:xfrm>
            <a:off x="709352" y="2894459"/>
            <a:ext cx="7056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40,5%  </a:t>
            </a:r>
            <a:endParaRPr lang="es-ES" sz="1200" dirty="0">
              <a:latin typeface="+mj-lt"/>
            </a:endParaRPr>
          </a:p>
        </p:txBody>
      </p:sp>
      <p:cxnSp>
        <p:nvCxnSpPr>
          <p:cNvPr id="50" name="Conector recto de flecha 49"/>
          <p:cNvCxnSpPr>
            <a:stCxn id="48" idx="3"/>
          </p:cNvCxnSpPr>
          <p:nvPr/>
        </p:nvCxnSpPr>
        <p:spPr>
          <a:xfrm flipV="1">
            <a:off x="1414994" y="2281382"/>
            <a:ext cx="1402097" cy="751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uadroTexto 50"/>
          <p:cNvSpPr txBox="1"/>
          <p:nvPr/>
        </p:nvSpPr>
        <p:spPr>
          <a:xfrm>
            <a:off x="431088" y="6469256"/>
            <a:ext cx="3845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Rotación= 43,5 vecinos+32 fijos-84 ocupación=  8,5%</a:t>
            </a:r>
            <a:endParaRPr lang="es-ES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83418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/>
          </p:nvPr>
        </p:nvGraphicFramePr>
        <p:xfrm>
          <a:off x="276168" y="1428863"/>
          <a:ext cx="11454939" cy="11204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9796">
                  <a:extLst>
                    <a:ext uri="{9D8B030D-6E8A-4147-A177-3AD203B41FA5}">
                      <a16:colId xmlns:a16="http://schemas.microsoft.com/office/drawing/2014/main" val="428368834"/>
                    </a:ext>
                  </a:extLst>
                </a:gridCol>
                <a:gridCol w="2139352">
                  <a:extLst>
                    <a:ext uri="{9D8B030D-6E8A-4147-A177-3AD203B41FA5}">
                      <a16:colId xmlns:a16="http://schemas.microsoft.com/office/drawing/2014/main" val="3189420736"/>
                    </a:ext>
                  </a:extLst>
                </a:gridCol>
                <a:gridCol w="2068824">
                  <a:extLst>
                    <a:ext uri="{9D8B030D-6E8A-4147-A177-3AD203B41FA5}">
                      <a16:colId xmlns:a16="http://schemas.microsoft.com/office/drawing/2014/main" val="1524466511"/>
                    </a:ext>
                  </a:extLst>
                </a:gridCol>
                <a:gridCol w="1410562">
                  <a:extLst>
                    <a:ext uri="{9D8B030D-6E8A-4147-A177-3AD203B41FA5}">
                      <a16:colId xmlns:a16="http://schemas.microsoft.com/office/drawing/2014/main" val="137692689"/>
                    </a:ext>
                  </a:extLst>
                </a:gridCol>
                <a:gridCol w="2115843">
                  <a:extLst>
                    <a:ext uri="{9D8B030D-6E8A-4147-A177-3AD203B41FA5}">
                      <a16:colId xmlns:a16="http://schemas.microsoft.com/office/drawing/2014/main" val="2911213077"/>
                    </a:ext>
                  </a:extLst>
                </a:gridCol>
                <a:gridCol w="1410562">
                  <a:extLst>
                    <a:ext uri="{9D8B030D-6E8A-4147-A177-3AD203B41FA5}">
                      <a16:colId xmlns:a16="http://schemas.microsoft.com/office/drawing/2014/main" val="3942299688"/>
                    </a:ext>
                  </a:extLst>
                </a:gridCol>
              </a:tblGrid>
              <a:tr h="61237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baseline="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s-E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baseline="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Plazas Vía publica</a:t>
                      </a:r>
                      <a:endParaRPr lang="es-E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baseline="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Plazas privadas</a:t>
                      </a:r>
                      <a:endParaRPr lang="es-E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baseline="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Total</a:t>
                      </a:r>
                      <a:endParaRPr lang="es-E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baseline="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Coches</a:t>
                      </a:r>
                      <a:endParaRPr lang="es-E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baseline="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Diferencia</a:t>
                      </a:r>
                      <a:endParaRPr lang="es-E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504895"/>
                  </a:ext>
                </a:extLst>
              </a:tr>
              <a:tr h="50806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baseline="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Antes ORA</a:t>
                      </a:r>
                      <a:endParaRPr lang="es-E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baseline="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3626</a:t>
                      </a:r>
                      <a:endParaRPr lang="es-E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baseline="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7200</a:t>
                      </a:r>
                      <a:endParaRPr lang="es-E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baseline="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10826</a:t>
                      </a:r>
                      <a:endParaRPr lang="es-E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baseline="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8394</a:t>
                      </a:r>
                      <a:endParaRPr lang="es-E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baseline="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2432</a:t>
                      </a:r>
                      <a:endParaRPr lang="es-E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821343"/>
                  </a:ext>
                </a:extLst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/>
          </p:nvPr>
        </p:nvGraphicFramePr>
        <p:xfrm>
          <a:off x="535710" y="3807321"/>
          <a:ext cx="10677236" cy="20342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55327">
                  <a:extLst>
                    <a:ext uri="{9D8B030D-6E8A-4147-A177-3AD203B41FA5}">
                      <a16:colId xmlns:a16="http://schemas.microsoft.com/office/drawing/2014/main" val="3862029437"/>
                    </a:ext>
                  </a:extLst>
                </a:gridCol>
                <a:gridCol w="2274145">
                  <a:extLst>
                    <a:ext uri="{9D8B030D-6E8A-4147-A177-3AD203B41FA5}">
                      <a16:colId xmlns:a16="http://schemas.microsoft.com/office/drawing/2014/main" val="1426040176"/>
                    </a:ext>
                  </a:extLst>
                </a:gridCol>
                <a:gridCol w="2199173">
                  <a:extLst>
                    <a:ext uri="{9D8B030D-6E8A-4147-A177-3AD203B41FA5}">
                      <a16:colId xmlns:a16="http://schemas.microsoft.com/office/drawing/2014/main" val="3842420082"/>
                    </a:ext>
                  </a:extLst>
                </a:gridCol>
                <a:gridCol w="1499436">
                  <a:extLst>
                    <a:ext uri="{9D8B030D-6E8A-4147-A177-3AD203B41FA5}">
                      <a16:colId xmlns:a16="http://schemas.microsoft.com/office/drawing/2014/main" val="1460992789"/>
                    </a:ext>
                  </a:extLst>
                </a:gridCol>
                <a:gridCol w="2249155">
                  <a:extLst>
                    <a:ext uri="{9D8B030D-6E8A-4147-A177-3AD203B41FA5}">
                      <a16:colId xmlns:a16="http://schemas.microsoft.com/office/drawing/2014/main" val="3265321710"/>
                    </a:ext>
                  </a:extLst>
                </a:gridCol>
              </a:tblGrid>
              <a:tr h="746049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% Ocupación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Vecinos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 vecinos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Plazas libres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56496"/>
                  </a:ext>
                </a:extLst>
              </a:tr>
              <a:tr h="517035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Ocupacion diurna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63,50%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51,33%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12,17%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1323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267213"/>
                  </a:ext>
                </a:extLst>
              </a:tr>
              <a:tr h="771139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Ocupacion nocturna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78,73%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67,05%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11,67%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771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376873"/>
                  </a:ext>
                </a:extLst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2743200" y="360217"/>
            <a:ext cx="68932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latin typeface="Poppins" panose="00000500000000000000" pitchFamily="2" charset="0"/>
                <a:cs typeface="Poppins" panose="00000500000000000000" pitchFamily="2" charset="0"/>
              </a:rPr>
              <a:t>ROCHAPEA ANTES Y DESPUES DE LA ORA</a:t>
            </a:r>
            <a:endParaRPr lang="es-ES" sz="28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938789" y="6134912"/>
            <a:ext cx="89001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>
                <a:latin typeface="Poppins" panose="00000500000000000000" pitchFamily="2" charset="0"/>
                <a:cs typeface="Poppins" panose="00000500000000000000" pitchFamily="2" charset="0"/>
              </a:rPr>
              <a:t>ANELIER 309 PLAZAS COMPARTIDAS  CV, (OCUPACION 34-42% =  3,5%+ 2-3% CORRALILLOS)</a:t>
            </a:r>
            <a:endParaRPr lang="es-ES" sz="16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189817" y="2910056"/>
            <a:ext cx="2106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OCUPACION 100%</a:t>
            </a:r>
            <a:endParaRPr lang="es-ES" dirty="0">
              <a:solidFill>
                <a:srgbClr val="FF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Flecha abajo 6"/>
          <p:cNvSpPr/>
          <p:nvPr/>
        </p:nvSpPr>
        <p:spPr>
          <a:xfrm>
            <a:off x="5705185" y="2659138"/>
            <a:ext cx="484632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5457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1488" y="-581025"/>
            <a:ext cx="13134975" cy="8020050"/>
          </a:xfrm>
          <a:prstGeom prst="rect">
            <a:avLst/>
          </a:prstGeom>
        </p:spPr>
      </p:pic>
      <p:cxnSp>
        <p:nvCxnSpPr>
          <p:cNvPr id="4" name="Conector recto 3"/>
          <p:cNvCxnSpPr/>
          <p:nvPr/>
        </p:nvCxnSpPr>
        <p:spPr>
          <a:xfrm>
            <a:off x="345233" y="562635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rma libre 5"/>
          <p:cNvSpPr/>
          <p:nvPr/>
        </p:nvSpPr>
        <p:spPr>
          <a:xfrm>
            <a:off x="718457" y="3993502"/>
            <a:ext cx="3508310" cy="2108718"/>
          </a:xfrm>
          <a:custGeom>
            <a:avLst/>
            <a:gdLst>
              <a:gd name="connsiteX0" fmla="*/ 0 w 3508310"/>
              <a:gd name="connsiteY0" fmla="*/ 1483567 h 2108718"/>
              <a:gd name="connsiteX1" fmla="*/ 0 w 3508310"/>
              <a:gd name="connsiteY1" fmla="*/ 1483567 h 2108718"/>
              <a:gd name="connsiteX2" fmla="*/ 149290 w 3508310"/>
              <a:gd name="connsiteY2" fmla="*/ 1408922 h 2108718"/>
              <a:gd name="connsiteX3" fmla="*/ 186612 w 3508310"/>
              <a:gd name="connsiteY3" fmla="*/ 1390261 h 2108718"/>
              <a:gd name="connsiteX4" fmla="*/ 223935 w 3508310"/>
              <a:gd name="connsiteY4" fmla="*/ 1371600 h 2108718"/>
              <a:gd name="connsiteX5" fmla="*/ 251927 w 3508310"/>
              <a:gd name="connsiteY5" fmla="*/ 1352939 h 2108718"/>
              <a:gd name="connsiteX6" fmla="*/ 233265 w 3508310"/>
              <a:gd name="connsiteY6" fmla="*/ 1390261 h 2108718"/>
              <a:gd name="connsiteX7" fmla="*/ 177282 w 3508310"/>
              <a:gd name="connsiteY7" fmla="*/ 1408922 h 2108718"/>
              <a:gd name="connsiteX8" fmla="*/ 121298 w 3508310"/>
              <a:gd name="connsiteY8" fmla="*/ 1436914 h 2108718"/>
              <a:gd name="connsiteX9" fmla="*/ 102637 w 3508310"/>
              <a:gd name="connsiteY9" fmla="*/ 1436914 h 2108718"/>
              <a:gd name="connsiteX10" fmla="*/ 3237723 w 3508310"/>
              <a:gd name="connsiteY10" fmla="*/ 0 h 2108718"/>
              <a:gd name="connsiteX11" fmla="*/ 3508310 w 3508310"/>
              <a:gd name="connsiteY11" fmla="*/ 307910 h 2108718"/>
              <a:gd name="connsiteX12" fmla="*/ 2883159 w 3508310"/>
              <a:gd name="connsiteY12" fmla="*/ 877078 h 2108718"/>
              <a:gd name="connsiteX13" fmla="*/ 2528596 w 3508310"/>
              <a:gd name="connsiteY13" fmla="*/ 1754155 h 2108718"/>
              <a:gd name="connsiteX14" fmla="*/ 1576874 w 3508310"/>
              <a:gd name="connsiteY14" fmla="*/ 2108718 h 2108718"/>
              <a:gd name="connsiteX15" fmla="*/ 485192 w 3508310"/>
              <a:gd name="connsiteY15" fmla="*/ 1931437 h 2108718"/>
              <a:gd name="connsiteX16" fmla="*/ 205274 w 3508310"/>
              <a:gd name="connsiteY16" fmla="*/ 1856792 h 2108718"/>
              <a:gd name="connsiteX17" fmla="*/ 0 w 3508310"/>
              <a:gd name="connsiteY17" fmla="*/ 1483567 h 2108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508310" h="2108718">
                <a:moveTo>
                  <a:pt x="0" y="1483567"/>
                </a:moveTo>
                <a:lnTo>
                  <a:pt x="0" y="1483567"/>
                </a:lnTo>
                <a:lnTo>
                  <a:pt x="149290" y="1408922"/>
                </a:lnTo>
                <a:lnTo>
                  <a:pt x="186612" y="1390261"/>
                </a:lnTo>
                <a:cubicBezTo>
                  <a:pt x="199053" y="1384041"/>
                  <a:pt x="212362" y="1379315"/>
                  <a:pt x="223935" y="1371600"/>
                </a:cubicBezTo>
                <a:lnTo>
                  <a:pt x="251927" y="1352939"/>
                </a:lnTo>
                <a:cubicBezTo>
                  <a:pt x="245706" y="1365380"/>
                  <a:pt x="244392" y="1381916"/>
                  <a:pt x="233265" y="1390261"/>
                </a:cubicBezTo>
                <a:cubicBezTo>
                  <a:pt x="217529" y="1402063"/>
                  <a:pt x="177282" y="1408922"/>
                  <a:pt x="177282" y="1408922"/>
                </a:cubicBezTo>
                <a:cubicBezTo>
                  <a:pt x="153689" y="1424651"/>
                  <a:pt x="148893" y="1431395"/>
                  <a:pt x="121298" y="1436914"/>
                </a:cubicBezTo>
                <a:cubicBezTo>
                  <a:pt x="115198" y="1438134"/>
                  <a:pt x="108857" y="1436914"/>
                  <a:pt x="102637" y="1436914"/>
                </a:cubicBezTo>
                <a:lnTo>
                  <a:pt x="3237723" y="0"/>
                </a:lnTo>
                <a:lnTo>
                  <a:pt x="3508310" y="307910"/>
                </a:lnTo>
                <a:lnTo>
                  <a:pt x="2883159" y="877078"/>
                </a:lnTo>
                <a:lnTo>
                  <a:pt x="2528596" y="1754155"/>
                </a:lnTo>
                <a:lnTo>
                  <a:pt x="1576874" y="2108718"/>
                </a:lnTo>
                <a:lnTo>
                  <a:pt x="485192" y="1931437"/>
                </a:lnTo>
                <a:lnTo>
                  <a:pt x="205274" y="1856792"/>
                </a:lnTo>
                <a:lnTo>
                  <a:pt x="0" y="1483567"/>
                </a:lnTo>
                <a:close/>
              </a:path>
            </a:pathLst>
          </a:custGeom>
          <a:solidFill>
            <a:schemeClr val="accent1">
              <a:alpha val="12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Forma libre 6"/>
          <p:cNvSpPr/>
          <p:nvPr/>
        </p:nvSpPr>
        <p:spPr>
          <a:xfrm>
            <a:off x="4021494" y="2360645"/>
            <a:ext cx="3396343" cy="1894114"/>
          </a:xfrm>
          <a:custGeom>
            <a:avLst/>
            <a:gdLst>
              <a:gd name="connsiteX0" fmla="*/ 0 w 3396343"/>
              <a:gd name="connsiteY0" fmla="*/ 1604865 h 1894114"/>
              <a:gd name="connsiteX1" fmla="*/ 195943 w 3396343"/>
              <a:gd name="connsiteY1" fmla="*/ 1894114 h 1894114"/>
              <a:gd name="connsiteX2" fmla="*/ 3396343 w 3396343"/>
              <a:gd name="connsiteY2" fmla="*/ 279918 h 1894114"/>
              <a:gd name="connsiteX3" fmla="*/ 3303037 w 3396343"/>
              <a:gd name="connsiteY3" fmla="*/ 0 h 1894114"/>
              <a:gd name="connsiteX4" fmla="*/ 1810139 w 3396343"/>
              <a:gd name="connsiteY4" fmla="*/ 559837 h 1894114"/>
              <a:gd name="connsiteX5" fmla="*/ 1427584 w 3396343"/>
              <a:gd name="connsiteY5" fmla="*/ 139959 h 1894114"/>
              <a:gd name="connsiteX6" fmla="*/ 587828 w 3396343"/>
              <a:gd name="connsiteY6" fmla="*/ 401216 h 1894114"/>
              <a:gd name="connsiteX7" fmla="*/ 587828 w 3396343"/>
              <a:gd name="connsiteY7" fmla="*/ 839755 h 1894114"/>
              <a:gd name="connsiteX8" fmla="*/ 466530 w 3396343"/>
              <a:gd name="connsiteY8" fmla="*/ 1147665 h 1894114"/>
              <a:gd name="connsiteX9" fmla="*/ 326571 w 3396343"/>
              <a:gd name="connsiteY9" fmla="*/ 1399592 h 1894114"/>
              <a:gd name="connsiteX10" fmla="*/ 0 w 3396343"/>
              <a:gd name="connsiteY10" fmla="*/ 1604865 h 189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396343" h="1894114">
                <a:moveTo>
                  <a:pt x="0" y="1604865"/>
                </a:moveTo>
                <a:lnTo>
                  <a:pt x="195943" y="1894114"/>
                </a:lnTo>
                <a:lnTo>
                  <a:pt x="3396343" y="279918"/>
                </a:lnTo>
                <a:lnTo>
                  <a:pt x="3303037" y="0"/>
                </a:lnTo>
                <a:lnTo>
                  <a:pt x="1810139" y="559837"/>
                </a:lnTo>
                <a:lnTo>
                  <a:pt x="1427584" y="139959"/>
                </a:lnTo>
                <a:lnTo>
                  <a:pt x="587828" y="401216"/>
                </a:lnTo>
                <a:lnTo>
                  <a:pt x="587828" y="839755"/>
                </a:lnTo>
                <a:lnTo>
                  <a:pt x="466530" y="1147665"/>
                </a:lnTo>
                <a:lnTo>
                  <a:pt x="326571" y="1399592"/>
                </a:lnTo>
                <a:lnTo>
                  <a:pt x="0" y="1604865"/>
                </a:lnTo>
                <a:close/>
              </a:path>
            </a:pathLst>
          </a:custGeom>
          <a:solidFill>
            <a:schemeClr val="accent2">
              <a:alpha val="20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Forma libre 7"/>
          <p:cNvSpPr/>
          <p:nvPr/>
        </p:nvSpPr>
        <p:spPr>
          <a:xfrm>
            <a:off x="7483151" y="1110343"/>
            <a:ext cx="3750906" cy="3760237"/>
          </a:xfrm>
          <a:custGeom>
            <a:avLst/>
            <a:gdLst>
              <a:gd name="connsiteX0" fmla="*/ 0 w 3750906"/>
              <a:gd name="connsiteY0" fmla="*/ 1511559 h 3760237"/>
              <a:gd name="connsiteX1" fmla="*/ 9331 w 3750906"/>
              <a:gd name="connsiteY1" fmla="*/ 1623526 h 3760237"/>
              <a:gd name="connsiteX2" fmla="*/ 513184 w 3750906"/>
              <a:gd name="connsiteY2" fmla="*/ 1707502 h 3760237"/>
              <a:gd name="connsiteX3" fmla="*/ 923731 w 3750906"/>
              <a:gd name="connsiteY3" fmla="*/ 2659224 h 3760237"/>
              <a:gd name="connsiteX4" fmla="*/ 1007706 w 3750906"/>
              <a:gd name="connsiteY4" fmla="*/ 2985796 h 3760237"/>
              <a:gd name="connsiteX5" fmla="*/ 961053 w 3750906"/>
              <a:gd name="connsiteY5" fmla="*/ 3228392 h 3760237"/>
              <a:gd name="connsiteX6" fmla="*/ 653143 w 3750906"/>
              <a:gd name="connsiteY6" fmla="*/ 3760237 h 3760237"/>
              <a:gd name="connsiteX7" fmla="*/ 2649894 w 3750906"/>
              <a:gd name="connsiteY7" fmla="*/ 3163077 h 3760237"/>
              <a:gd name="connsiteX8" fmla="*/ 2547257 w 3750906"/>
              <a:gd name="connsiteY8" fmla="*/ 2593910 h 3760237"/>
              <a:gd name="connsiteX9" fmla="*/ 2883159 w 3750906"/>
              <a:gd name="connsiteY9" fmla="*/ 2118049 h 3760237"/>
              <a:gd name="connsiteX10" fmla="*/ 3722914 w 3750906"/>
              <a:gd name="connsiteY10" fmla="*/ 1754155 h 3760237"/>
              <a:gd name="connsiteX11" fmla="*/ 3415004 w 3750906"/>
              <a:gd name="connsiteY11" fmla="*/ 1287624 h 3760237"/>
              <a:gd name="connsiteX12" fmla="*/ 3750906 w 3750906"/>
              <a:gd name="connsiteY12" fmla="*/ 587828 h 3760237"/>
              <a:gd name="connsiteX13" fmla="*/ 3601616 w 3750906"/>
              <a:gd name="connsiteY13" fmla="*/ 83975 h 3760237"/>
              <a:gd name="connsiteX14" fmla="*/ 3135086 w 3750906"/>
              <a:gd name="connsiteY14" fmla="*/ 46653 h 3760237"/>
              <a:gd name="connsiteX15" fmla="*/ 2929812 w 3750906"/>
              <a:gd name="connsiteY15" fmla="*/ 186612 h 3760237"/>
              <a:gd name="connsiteX16" fmla="*/ 2752531 w 3750906"/>
              <a:gd name="connsiteY16" fmla="*/ 149290 h 3760237"/>
              <a:gd name="connsiteX17" fmla="*/ 2659225 w 3750906"/>
              <a:gd name="connsiteY17" fmla="*/ 0 h 3760237"/>
              <a:gd name="connsiteX18" fmla="*/ 1492898 w 3750906"/>
              <a:gd name="connsiteY18" fmla="*/ 18661 h 3760237"/>
              <a:gd name="connsiteX19" fmla="*/ 1474237 w 3750906"/>
              <a:gd name="connsiteY19" fmla="*/ 130628 h 3760237"/>
              <a:gd name="connsiteX20" fmla="*/ 1063690 w 3750906"/>
              <a:gd name="connsiteY20" fmla="*/ 167951 h 3760237"/>
              <a:gd name="connsiteX21" fmla="*/ 1119673 w 3750906"/>
              <a:gd name="connsiteY21" fmla="*/ 1129004 h 3760237"/>
              <a:gd name="connsiteX22" fmla="*/ 662473 w 3750906"/>
              <a:gd name="connsiteY22" fmla="*/ 1334277 h 3760237"/>
              <a:gd name="connsiteX23" fmla="*/ 0 w 3750906"/>
              <a:gd name="connsiteY23" fmla="*/ 1511559 h 376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750906" h="3760237">
                <a:moveTo>
                  <a:pt x="0" y="1511559"/>
                </a:moveTo>
                <a:lnTo>
                  <a:pt x="9331" y="1623526"/>
                </a:lnTo>
                <a:lnTo>
                  <a:pt x="513184" y="1707502"/>
                </a:lnTo>
                <a:lnTo>
                  <a:pt x="923731" y="2659224"/>
                </a:lnTo>
                <a:lnTo>
                  <a:pt x="1007706" y="2985796"/>
                </a:lnTo>
                <a:lnTo>
                  <a:pt x="961053" y="3228392"/>
                </a:lnTo>
                <a:lnTo>
                  <a:pt x="653143" y="3760237"/>
                </a:lnTo>
                <a:lnTo>
                  <a:pt x="2649894" y="3163077"/>
                </a:lnTo>
                <a:lnTo>
                  <a:pt x="2547257" y="2593910"/>
                </a:lnTo>
                <a:lnTo>
                  <a:pt x="2883159" y="2118049"/>
                </a:lnTo>
                <a:lnTo>
                  <a:pt x="3722914" y="1754155"/>
                </a:lnTo>
                <a:lnTo>
                  <a:pt x="3415004" y="1287624"/>
                </a:lnTo>
                <a:lnTo>
                  <a:pt x="3750906" y="587828"/>
                </a:lnTo>
                <a:lnTo>
                  <a:pt x="3601616" y="83975"/>
                </a:lnTo>
                <a:lnTo>
                  <a:pt x="3135086" y="46653"/>
                </a:lnTo>
                <a:lnTo>
                  <a:pt x="2929812" y="186612"/>
                </a:lnTo>
                <a:lnTo>
                  <a:pt x="2752531" y="149290"/>
                </a:lnTo>
                <a:lnTo>
                  <a:pt x="2659225" y="0"/>
                </a:lnTo>
                <a:lnTo>
                  <a:pt x="1492898" y="18661"/>
                </a:lnTo>
                <a:lnTo>
                  <a:pt x="1474237" y="130628"/>
                </a:lnTo>
                <a:lnTo>
                  <a:pt x="1063690" y="167951"/>
                </a:lnTo>
                <a:lnTo>
                  <a:pt x="1119673" y="1129004"/>
                </a:lnTo>
                <a:lnTo>
                  <a:pt x="662473" y="1334277"/>
                </a:lnTo>
                <a:lnTo>
                  <a:pt x="0" y="1511559"/>
                </a:lnTo>
                <a:close/>
              </a:path>
            </a:pathLst>
          </a:custGeom>
          <a:solidFill>
            <a:schemeClr val="accent6">
              <a:alpha val="22000"/>
            </a:schemeClr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73084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62" y="4762"/>
            <a:ext cx="9972675" cy="6848475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8257308" y="5938983"/>
            <a:ext cx="979055" cy="757382"/>
          </a:xfrm>
          <a:prstGeom prst="ellipse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Elipse 3"/>
          <p:cNvSpPr/>
          <p:nvPr/>
        </p:nvSpPr>
        <p:spPr>
          <a:xfrm>
            <a:off x="6336145" y="2521527"/>
            <a:ext cx="1117600" cy="822037"/>
          </a:xfrm>
          <a:prstGeom prst="ellipse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Elipse 4"/>
          <p:cNvSpPr/>
          <p:nvPr/>
        </p:nvSpPr>
        <p:spPr>
          <a:xfrm>
            <a:off x="4378036" y="4996872"/>
            <a:ext cx="498764" cy="489527"/>
          </a:xfrm>
          <a:prstGeom prst="ellipse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Elipse 5"/>
          <p:cNvSpPr/>
          <p:nvPr/>
        </p:nvSpPr>
        <p:spPr>
          <a:xfrm>
            <a:off x="5366326" y="3343564"/>
            <a:ext cx="471056" cy="461818"/>
          </a:xfrm>
          <a:prstGeom prst="ellipse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Flecha derecha 6"/>
          <p:cNvSpPr/>
          <p:nvPr/>
        </p:nvSpPr>
        <p:spPr>
          <a:xfrm>
            <a:off x="529934" y="812801"/>
            <a:ext cx="513556" cy="26295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Flecha derecha 11"/>
          <p:cNvSpPr/>
          <p:nvPr/>
        </p:nvSpPr>
        <p:spPr>
          <a:xfrm>
            <a:off x="520479" y="1155332"/>
            <a:ext cx="513556" cy="26295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Flecha derecha 12"/>
          <p:cNvSpPr/>
          <p:nvPr/>
        </p:nvSpPr>
        <p:spPr>
          <a:xfrm>
            <a:off x="520479" y="2291543"/>
            <a:ext cx="513556" cy="26295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Flecha derecha 13"/>
          <p:cNvSpPr/>
          <p:nvPr/>
        </p:nvSpPr>
        <p:spPr>
          <a:xfrm>
            <a:off x="520479" y="1532959"/>
            <a:ext cx="513556" cy="26295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5" name="Flecha derecha 14"/>
          <p:cNvSpPr/>
          <p:nvPr/>
        </p:nvSpPr>
        <p:spPr>
          <a:xfrm>
            <a:off x="520479" y="3805382"/>
            <a:ext cx="513556" cy="26295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Flecha derecha 15"/>
          <p:cNvSpPr/>
          <p:nvPr/>
        </p:nvSpPr>
        <p:spPr>
          <a:xfrm>
            <a:off x="536173" y="3428999"/>
            <a:ext cx="513556" cy="26295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Flecha derecha 16"/>
          <p:cNvSpPr/>
          <p:nvPr/>
        </p:nvSpPr>
        <p:spPr>
          <a:xfrm>
            <a:off x="520479" y="4181765"/>
            <a:ext cx="513556" cy="26295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541370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175163" y="1479475"/>
          <a:ext cx="11736314" cy="3649383"/>
        </p:xfrm>
        <a:graphic>
          <a:graphicData uri="http://schemas.openxmlformats.org/drawingml/2006/table">
            <a:tbl>
              <a:tblPr/>
              <a:tblGrid>
                <a:gridCol w="35058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66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92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53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76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5487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2390" marR="12390" marT="12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PLAZAS</a:t>
                      </a:r>
                    </a:p>
                  </a:txBody>
                  <a:tcPr marL="12390" marR="12390" marT="12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OCUPACION DIA</a:t>
                      </a:r>
                    </a:p>
                  </a:txBody>
                  <a:tcPr marL="12390" marR="12390" marT="12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OCUPACION NOCHE</a:t>
                      </a:r>
                    </a:p>
                  </a:txBody>
                  <a:tcPr marL="12390" marR="12390" marT="12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DIFERENCIA</a:t>
                      </a:r>
                    </a:p>
                  </a:txBody>
                  <a:tcPr marL="12390" marR="12390" marT="12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ROTACION</a:t>
                      </a:r>
                    </a:p>
                  </a:txBody>
                  <a:tcPr marL="12390" marR="12390" marT="12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487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TRINITARIOS I (descampado)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190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48,95%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12,11%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36,84%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487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TRINITARIOS II Intermodal bus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99,38%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81,25%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18,13%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5487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TRINITARIOS III (</a:t>
                      </a:r>
                      <a:r>
                        <a:rPr lang="es-ES_tradnl" sz="1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Grúas</a:t>
                      </a:r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190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92,63%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63,68%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28,95%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5487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CEMENTERIO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94,50%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65,00%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29,50%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487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AVENIDA ZARAGOZA 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411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99,27%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98,54%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0,73%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5487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AVENIDA ZARAGOZA (Miguel </a:t>
                      </a:r>
                      <a:r>
                        <a:rPr lang="es-ES_tradnl" sz="1800" b="0" i="0" u="none" strike="noStrike" baseline="0" dirty="0" err="1">
                          <a:solidFill>
                            <a:srgbClr val="000000"/>
                          </a:solidFill>
                          <a:latin typeface="Calibri"/>
                        </a:rPr>
                        <a:t>Astrain</a:t>
                      </a:r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263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98,10%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92,78%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5,32%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5487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BIBLIOTECA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96,33%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59,50%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36,83%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221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5487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2014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89,88%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67,55%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22,33%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450</a:t>
                      </a:r>
                    </a:p>
                  </a:txBody>
                  <a:tcPr marL="12390" marR="12390" marT="123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4116305" y="788360"/>
            <a:ext cx="4539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/>
              <a:t>OCUPACIONES APARCAMIENTOS DISUASORIOS</a:t>
            </a:r>
            <a:endParaRPr lang="es-ES_tradnl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u="sng" dirty="0" smtClean="0"/>
              <a:t>CARARTERISTICAS DE APARCAMIENTO DISUASORIO</a:t>
            </a:r>
            <a:endParaRPr lang="es-ES_tradnl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SEGURIDAD DE PLAZA</a:t>
            </a:r>
          </a:p>
          <a:p>
            <a:r>
              <a:rPr lang="es-ES_tradnl" dirty="0" smtClean="0"/>
              <a:t>UBICACION DE LOS APARCAMIENTOS (trayecto habitual)</a:t>
            </a:r>
          </a:p>
          <a:p>
            <a:r>
              <a:rPr lang="es-ES_tradnl" dirty="0" smtClean="0"/>
              <a:t>FACILIDAD DE ACCESOS( ágil y bien señalizado)</a:t>
            </a:r>
          </a:p>
          <a:p>
            <a:r>
              <a:rPr lang="es-ES_tradnl" dirty="0" smtClean="0"/>
              <a:t>FACILIDAD Y RAPIDEZ DE APARCAMIENTO (mejor batería)</a:t>
            </a:r>
          </a:p>
          <a:p>
            <a:r>
              <a:rPr lang="es-ES_tradnl" dirty="0" smtClean="0"/>
              <a:t>RAPIDEZ DE ACCESO PEATONAL AL BUS O ALTERNATIVO</a:t>
            </a:r>
          </a:p>
          <a:p>
            <a:r>
              <a:rPr lang="es-ES_tradnl" dirty="0" smtClean="0"/>
              <a:t>MINIMIZACION DEL TIEMPO DE ESPERA</a:t>
            </a:r>
          </a:p>
          <a:p>
            <a:r>
              <a:rPr lang="es-ES_tradnl" dirty="0" smtClean="0"/>
              <a:t>SEGURIDAD PARA CONDUCTORES</a:t>
            </a:r>
          </a:p>
          <a:p>
            <a:r>
              <a:rPr lang="es-ES_tradnl" dirty="0" smtClean="0"/>
              <a:t>SEGURIDAD PARA LOS VEHICULOS</a:t>
            </a:r>
          </a:p>
          <a:p>
            <a:endParaRPr lang="es-ES_tradnl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530" y="1442817"/>
            <a:ext cx="5617418" cy="4189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8499" y="1442817"/>
            <a:ext cx="5671614" cy="418926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483682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36377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48" y="1111809"/>
            <a:ext cx="11918304" cy="463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898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09" y="1614230"/>
            <a:ext cx="5713616" cy="337951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024" y="363893"/>
            <a:ext cx="5541494" cy="5749558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8154955" y="4254759"/>
            <a:ext cx="625151" cy="2425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5"/>
          <p:cNvSpPr/>
          <p:nvPr/>
        </p:nvSpPr>
        <p:spPr>
          <a:xfrm>
            <a:off x="9914886" y="4254759"/>
            <a:ext cx="625151" cy="2425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/>
          <p:cNvSpPr/>
          <p:nvPr/>
        </p:nvSpPr>
        <p:spPr>
          <a:xfrm>
            <a:off x="9914886" y="5225143"/>
            <a:ext cx="731343" cy="2052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/>
          <p:cNvSpPr/>
          <p:nvPr/>
        </p:nvSpPr>
        <p:spPr>
          <a:xfrm>
            <a:off x="9914885" y="2556587"/>
            <a:ext cx="731343" cy="2192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653142" y="569167"/>
            <a:ext cx="510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Índice de motorización (vehículos/1.000 habitantes) </a:t>
            </a:r>
            <a:endParaRPr lang="es-ES" dirty="0"/>
          </a:p>
        </p:txBody>
      </p:sp>
      <p:cxnSp>
        <p:nvCxnSpPr>
          <p:cNvPr id="10" name="Conector recto de flecha 9"/>
          <p:cNvCxnSpPr/>
          <p:nvPr/>
        </p:nvCxnSpPr>
        <p:spPr>
          <a:xfrm>
            <a:off x="6111551" y="2090057"/>
            <a:ext cx="2892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9660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3066" y="3093760"/>
            <a:ext cx="5133248" cy="336398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296785" y="221636"/>
            <a:ext cx="9085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NÚMERO DE VEHÍCULOS POR DOMICILIO Y SU USO DIARIO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76601" y="1180644"/>
            <a:ext cx="356379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_tradnl" sz="1600" dirty="0" smtClean="0">
                <a:latin typeface="+mj-lt"/>
              </a:rPr>
              <a:t>90% de los hogares tienen coche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_tradnl" sz="1600" dirty="0" smtClean="0">
                <a:latin typeface="+mj-lt"/>
              </a:rPr>
              <a:t>Media de 1,46 vehículo /domicilio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_tradnl" sz="1600" dirty="0" smtClean="0">
                <a:latin typeface="+mj-lt"/>
              </a:rPr>
              <a:t>Pamplona 1,35 vehículo/domicilio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_tradnl" sz="1600" dirty="0" smtClean="0">
                <a:latin typeface="+mj-lt"/>
              </a:rPr>
              <a:t>Zona 1 : 1,40 vehículo/domicilio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_tradnl" sz="1600" dirty="0" smtClean="0">
                <a:latin typeface="+mj-lt"/>
              </a:rPr>
              <a:t>Zona 2,3: 1,79 vehículo domicilio</a:t>
            </a:r>
            <a:endParaRPr lang="es-ES_tradnl" sz="1600" dirty="0">
              <a:latin typeface="+mj-lt"/>
            </a:endParaRPr>
          </a:p>
        </p:txBody>
      </p:sp>
      <p:graphicFrame>
        <p:nvGraphicFramePr>
          <p:cNvPr id="13" name="Tabla 12"/>
          <p:cNvGraphicFramePr>
            <a:graphicFrameLocks noGrp="1"/>
          </p:cNvGraphicFramePr>
          <p:nvPr>
            <p:extLst/>
          </p:nvPr>
        </p:nvGraphicFramePr>
        <p:xfrm>
          <a:off x="6539346" y="592380"/>
          <a:ext cx="5523345" cy="22612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71832">
                  <a:extLst>
                    <a:ext uri="{9D8B030D-6E8A-4147-A177-3AD203B41FA5}">
                      <a16:colId xmlns:a16="http://schemas.microsoft.com/office/drawing/2014/main" val="4072429342"/>
                    </a:ext>
                  </a:extLst>
                </a:gridCol>
                <a:gridCol w="997147">
                  <a:extLst>
                    <a:ext uri="{9D8B030D-6E8A-4147-A177-3AD203B41FA5}">
                      <a16:colId xmlns:a16="http://schemas.microsoft.com/office/drawing/2014/main" val="1549376220"/>
                    </a:ext>
                  </a:extLst>
                </a:gridCol>
                <a:gridCol w="1179870">
                  <a:extLst>
                    <a:ext uri="{9D8B030D-6E8A-4147-A177-3AD203B41FA5}">
                      <a16:colId xmlns:a16="http://schemas.microsoft.com/office/drawing/2014/main" val="328330265"/>
                    </a:ext>
                  </a:extLst>
                </a:gridCol>
                <a:gridCol w="1037248">
                  <a:extLst>
                    <a:ext uri="{9D8B030D-6E8A-4147-A177-3AD203B41FA5}">
                      <a16:colId xmlns:a16="http://schemas.microsoft.com/office/drawing/2014/main" val="4146908064"/>
                    </a:ext>
                  </a:extLst>
                </a:gridCol>
                <a:gridCol w="1037248">
                  <a:extLst>
                    <a:ext uri="{9D8B030D-6E8A-4147-A177-3AD203B41FA5}">
                      <a16:colId xmlns:a16="http://schemas.microsoft.com/office/drawing/2014/main" val="728712245"/>
                    </a:ext>
                  </a:extLst>
                </a:gridCol>
              </a:tblGrid>
              <a:tr h="49720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VEHICULOS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TOTAL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PAMPLONA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ZONA 1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ZONA 2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7657706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NINGUNO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9,20%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10,60%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9,90%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4,90%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5132266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1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43,80%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49,00%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46,80%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28,40%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5604971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2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40,10%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36,10%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37,10%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52,40%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063149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3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5,60%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3,40%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5,10%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11,30%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2458485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4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1,30%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0,90%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1,00%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2,40%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0724923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5 o más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0,10%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0,00%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0,00%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baseline="0" dirty="0">
                          <a:effectLst/>
                          <a:latin typeface="+mj-lt"/>
                        </a:rPr>
                        <a:t>0,50%</a:t>
                      </a:r>
                      <a:endParaRPr lang="es-E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3389657"/>
                  </a:ext>
                </a:extLst>
              </a:tr>
            </a:tbl>
          </a:graphicData>
        </a:graphic>
      </p:graphicFrame>
      <p:sp>
        <p:nvSpPr>
          <p:cNvPr id="8" name="Rectángulo 7"/>
          <p:cNvSpPr/>
          <p:nvPr/>
        </p:nvSpPr>
        <p:spPr>
          <a:xfrm>
            <a:off x="8831081" y="510974"/>
            <a:ext cx="1167746" cy="283225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20060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24" y="1624976"/>
            <a:ext cx="5850698" cy="3529362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417455" y="169550"/>
            <a:ext cx="59759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 smtClean="0">
                <a:latin typeface="+mj-lt"/>
              </a:rPr>
              <a:t>USO   </a:t>
            </a:r>
            <a:r>
              <a:rPr lang="es-ES" dirty="0">
                <a:latin typeface="+mj-lt"/>
              </a:rPr>
              <a:t>DEL </a:t>
            </a:r>
            <a:r>
              <a:rPr lang="es-ES" dirty="0" smtClean="0">
                <a:latin typeface="+mj-lt"/>
              </a:rPr>
              <a:t>COHE</a:t>
            </a:r>
            <a:endParaRPr lang="es-ES" dirty="0">
              <a:latin typeface="+mj-lt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418" y="2607107"/>
            <a:ext cx="5186216" cy="173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216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18" y="2080727"/>
            <a:ext cx="12063628" cy="302667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666929" y="690464"/>
            <a:ext cx="5831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/>
              <a:t>Distribución modal en Pamplona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040898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62" y="1001471"/>
            <a:ext cx="4672993" cy="284583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059" y="1001471"/>
            <a:ext cx="3627373" cy="249288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906982" y="440575"/>
            <a:ext cx="479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INTENCION DE TRASPORTE ALTERNATIVO</a:t>
            </a:r>
            <a:endParaRPr lang="es-ES" dirty="0">
              <a:solidFill>
                <a:srgbClr val="FF0000"/>
              </a:solidFill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/>
          </p:nvPr>
        </p:nvGraphicFramePr>
        <p:xfrm>
          <a:off x="2443942" y="4411186"/>
          <a:ext cx="5627715" cy="21226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51189">
                  <a:extLst>
                    <a:ext uri="{9D8B030D-6E8A-4147-A177-3AD203B41FA5}">
                      <a16:colId xmlns:a16="http://schemas.microsoft.com/office/drawing/2014/main" val="583716036"/>
                    </a:ext>
                  </a:extLst>
                </a:gridCol>
                <a:gridCol w="1176526">
                  <a:extLst>
                    <a:ext uri="{9D8B030D-6E8A-4147-A177-3AD203B41FA5}">
                      <a16:colId xmlns:a16="http://schemas.microsoft.com/office/drawing/2014/main" val="2358309388"/>
                    </a:ext>
                  </a:extLst>
                </a:gridCol>
              </a:tblGrid>
              <a:tr h="202673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  <a:latin typeface="+mj-lt"/>
                        </a:rPr>
                        <a:t>CAUSAS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  <a:latin typeface="+mj-lt"/>
                        </a:rPr>
                        <a:t> 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6791075"/>
                  </a:ext>
                </a:extLst>
              </a:tr>
              <a:tr h="21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 dirty="0">
                          <a:effectLst/>
                          <a:latin typeface="+mj-lt"/>
                        </a:rPr>
                        <a:t>POR PRECIO DE APARCAMIENTO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  <a:latin typeface="+mj-lt"/>
                        </a:rPr>
                        <a:t>3,00%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6810162"/>
                  </a:ext>
                </a:extLst>
              </a:tr>
              <a:tr h="21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 dirty="0">
                          <a:effectLst/>
                          <a:latin typeface="+mj-lt"/>
                        </a:rPr>
                        <a:t>POR ATASCOS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  <a:latin typeface="+mj-lt"/>
                        </a:rPr>
                        <a:t>4,10%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58968939"/>
                  </a:ext>
                </a:extLst>
              </a:tr>
              <a:tr h="21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 dirty="0">
                          <a:effectLst/>
                          <a:latin typeface="+mj-lt"/>
                        </a:rPr>
                        <a:t>POR QUE NO ME GUSTA CONDUCIR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  <a:latin typeface="+mj-lt"/>
                        </a:rPr>
                        <a:t>4,60%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13423614"/>
                  </a:ext>
                </a:extLst>
              </a:tr>
              <a:tr h="21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 dirty="0">
                          <a:effectLst/>
                          <a:latin typeface="+mj-lt"/>
                        </a:rPr>
                        <a:t>POR EL PRECIO DEL GASOLINA/GASOIL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  <a:latin typeface="+mj-lt"/>
                        </a:rPr>
                        <a:t>5,60%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49492865"/>
                  </a:ext>
                </a:extLst>
              </a:tr>
              <a:tr h="21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 dirty="0">
                          <a:effectLst/>
                          <a:latin typeface="+mj-lt"/>
                        </a:rPr>
                        <a:t>POR DIFICULTADES APARCAR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  <a:latin typeface="+mj-lt"/>
                        </a:rPr>
                        <a:t>10,90%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4998384"/>
                  </a:ext>
                </a:extLst>
              </a:tr>
              <a:tr h="21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 dirty="0">
                          <a:effectLst/>
                          <a:latin typeface="+mj-lt"/>
                        </a:rPr>
                        <a:t>POR OTRAS RAZONES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  <a:latin typeface="+mj-lt"/>
                        </a:rPr>
                        <a:t>30,40%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4187977"/>
                  </a:ext>
                </a:extLst>
              </a:tr>
              <a:tr h="21792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 dirty="0">
                          <a:effectLst/>
                          <a:latin typeface="+mj-lt"/>
                        </a:rPr>
                        <a:t>POR QUE PUEDO IR ANDANDO A CASI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  <a:latin typeface="+mj-lt"/>
                        </a:rPr>
                        <a:t>36,80%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3776224"/>
                  </a:ext>
                </a:extLst>
              </a:tr>
              <a:tr h="39445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 dirty="0">
                          <a:effectLst/>
                          <a:latin typeface="+mj-lt"/>
                        </a:rPr>
                        <a:t>POR QUE PREFIERO MOVERME DE OTRO MODO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  <a:latin typeface="+mj-lt"/>
                        </a:rPr>
                        <a:t>37,50%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0749702"/>
                  </a:ext>
                </a:extLst>
              </a:tr>
            </a:tbl>
          </a:graphicData>
        </a:graphic>
      </p:graphicFrame>
      <p:sp>
        <p:nvSpPr>
          <p:cNvPr id="6" name="Cerrar llave 5"/>
          <p:cNvSpPr/>
          <p:nvPr/>
        </p:nvSpPr>
        <p:spPr>
          <a:xfrm>
            <a:off x="8254538" y="4646815"/>
            <a:ext cx="199506" cy="103077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8603674" y="5023704"/>
            <a:ext cx="21242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FACTORES DISUASORIOS</a:t>
            </a:r>
            <a:endParaRPr lang="es-ES" sz="1200" dirty="0">
              <a:latin typeface="+mj-lt"/>
            </a:endParaRPr>
          </a:p>
        </p:txBody>
      </p:sp>
      <p:sp>
        <p:nvSpPr>
          <p:cNvPr id="8" name="Cerrar llave 7"/>
          <p:cNvSpPr/>
          <p:nvPr/>
        </p:nvSpPr>
        <p:spPr>
          <a:xfrm>
            <a:off x="8254538" y="5677593"/>
            <a:ext cx="199506" cy="85621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/>
          <p:cNvSpPr txBox="1"/>
          <p:nvPr/>
        </p:nvSpPr>
        <p:spPr>
          <a:xfrm>
            <a:off x="8603674" y="5902036"/>
            <a:ext cx="21579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j-lt"/>
              </a:rPr>
              <a:t>FACTORES PERSUASIVOS</a:t>
            </a:r>
            <a:endParaRPr lang="es-ES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08817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oronavirus en Navarra: Pamplona eliminará desde el lunes la zona azul  durante los próximos 15 días | Noticias de Pamplona en Diario de Navarr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96463"/>
            <a:ext cx="3575812" cy="2383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6067" y="1094538"/>
            <a:ext cx="7611998" cy="542592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381333" y="548640"/>
            <a:ext cx="3989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+mj-lt"/>
              </a:rPr>
              <a:t>VALORACION DE LA ORA</a:t>
            </a:r>
            <a:endParaRPr lang="es-E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446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t="16045"/>
          <a:stretch/>
        </p:blipFill>
        <p:spPr>
          <a:xfrm>
            <a:off x="1336495" y="1296786"/>
            <a:ext cx="9660899" cy="508195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604356" y="407324"/>
            <a:ext cx="8362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REPARTO DE PLAZAS DE APARCAMIENTO EN EL TÉRMINO MUNICIPAL DE PAMPLONA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058413" y="1296786"/>
            <a:ext cx="49389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>
                <a:latin typeface="+mj-lt"/>
              </a:rPr>
              <a:t>142.424 EN TERMINO MUNICIPAL DE </a:t>
            </a:r>
            <a:r>
              <a:rPr lang="es-ES" sz="1600" dirty="0">
                <a:latin typeface="+mj-lt"/>
              </a:rPr>
              <a:t>P</a:t>
            </a:r>
            <a:r>
              <a:rPr lang="es-ES" sz="1600" dirty="0" smtClean="0">
                <a:latin typeface="+mj-lt"/>
              </a:rPr>
              <a:t>AMPLONA</a:t>
            </a:r>
            <a:endParaRPr lang="es-ES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36834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800</Words>
  <Application>Microsoft Office PowerPoint</Application>
  <PresentationFormat>Panorámica</PresentationFormat>
  <Paragraphs>348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7" baseType="lpstr">
      <vt:lpstr>Arial</vt:lpstr>
      <vt:lpstr>Arial Narrow</vt:lpstr>
      <vt:lpstr>Calibri</vt:lpstr>
      <vt:lpstr>Calibri Light</vt:lpstr>
      <vt:lpstr>Poppins</vt:lpstr>
      <vt:lpstr>Times New Roman</vt:lpstr>
      <vt:lpstr>Wingdings</vt:lpstr>
      <vt:lpstr>Tema de Office</vt:lpstr>
      <vt:lpstr>APARCAMIENTO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CARARTERISTICAS DE APARCAMIENTO DISUASORIO</vt:lpstr>
      <vt:lpstr>Presentación de PowerPoint</vt:lpstr>
      <vt:lpstr>Presentación de PowerPoint</vt:lpstr>
      <vt:lpstr>Presentación de PowerPoint</vt:lpstr>
    </vt:vector>
  </TitlesOfParts>
  <Company>Ayto. Pamplona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Labairu Elizalde Javier</dc:creator>
  <cp:lastModifiedBy>Labairu Elizalde Javier</cp:lastModifiedBy>
  <cp:revision>14</cp:revision>
  <dcterms:created xsi:type="dcterms:W3CDTF">2020-09-30T18:00:47Z</dcterms:created>
  <dcterms:modified xsi:type="dcterms:W3CDTF">2020-10-01T12:25:35Z</dcterms:modified>
</cp:coreProperties>
</file>